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hrN5I1wDF6uh+TN9N40CvVQals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22" name="Shape 22"/>
        <p:cNvGrpSpPr/>
        <p:nvPr/>
      </p:nvGrpSpPr>
      <p:grpSpPr>
        <a:xfrm>
          <a:off x="0" y="0"/>
          <a:ext cx="0" cy="0"/>
          <a:chOff x="0" y="0"/>
          <a:chExt cx="0" cy="0"/>
        </a:xfrm>
      </p:grpSpPr>
      <p:grpSp>
        <p:nvGrpSpPr>
          <p:cNvPr id="23" name="Google Shape;23;p25"/>
          <p:cNvGrpSpPr/>
          <p:nvPr/>
        </p:nvGrpSpPr>
        <p:grpSpPr>
          <a:xfrm>
            <a:off x="-78" y="-6350"/>
            <a:ext cx="9144178" cy="5149935"/>
            <a:chOff x="-104" y="-8467"/>
            <a:chExt cx="12192237" cy="6866580"/>
          </a:xfrm>
        </p:grpSpPr>
        <p:cxnSp>
          <p:nvCxnSpPr>
            <p:cNvPr id="24" name="Google Shape;24;p25"/>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5"/>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26" name="Google Shape;26;p25"/>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7843"/>
              </a:schemeClr>
            </a:solidFill>
            <a:ln>
              <a:noFill/>
            </a:ln>
          </p:spPr>
        </p:sp>
        <p:sp>
          <p:nvSpPr>
            <p:cNvPr id="27" name="Google Shape;27;p25"/>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5"/>
            <p:cNvSpPr/>
            <p:nvPr/>
          </p:nvSpPr>
          <p:spPr>
            <a:xfrm>
              <a:off x="8932333" y="3048000"/>
              <a:ext cx="3259800" cy="3810000"/>
            </a:xfrm>
            <a:prstGeom prst="triangle">
              <a:avLst>
                <a:gd fmla="val 100000" name="adj"/>
              </a:avLst>
            </a:prstGeom>
            <a:solidFill>
              <a:schemeClr val="accent2">
                <a:alpha val="69803"/>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5"/>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7843"/>
              </a:srgbClr>
            </a:solidFill>
            <a:ln>
              <a:noFill/>
            </a:ln>
          </p:spPr>
        </p:sp>
        <p:sp>
          <p:nvSpPr>
            <p:cNvPr id="30" name="Google Shape;30;p25"/>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7843"/>
              </a:srgbClr>
            </a:solidFill>
            <a:ln>
              <a:noFill/>
            </a:ln>
          </p:spPr>
        </p:sp>
        <p:sp>
          <p:nvSpPr>
            <p:cNvPr id="31" name="Google Shape;31;p25"/>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2745"/>
              </a:schemeClr>
            </a:solidFill>
            <a:ln>
              <a:noFill/>
            </a:ln>
          </p:spPr>
        </p:sp>
        <p:sp>
          <p:nvSpPr>
            <p:cNvPr id="32" name="Google Shape;32;p25"/>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5"/>
            <p:cNvSpPr/>
            <p:nvPr/>
          </p:nvSpPr>
          <p:spPr>
            <a:xfrm rot="10800000">
              <a:off x="-104" y="54"/>
              <a:ext cx="842700" cy="5666100"/>
            </a:xfrm>
            <a:prstGeom prst="triangle">
              <a:avLst>
                <a:gd fmla="val 100000" name="adj"/>
              </a:avLst>
            </a:prstGeom>
            <a:solidFill>
              <a:schemeClr val="accent1">
                <a:alpha val="82745"/>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5"/>
          <p:cNvSpPr txBox="1"/>
          <p:nvPr>
            <p:ph type="ctrTitle"/>
          </p:nvPr>
        </p:nvSpPr>
        <p:spPr>
          <a:xfrm>
            <a:off x="1130300" y="1803401"/>
            <a:ext cx="5825100" cy="1234800"/>
          </a:xfrm>
          <a:prstGeom prst="rect">
            <a:avLst/>
          </a:prstGeom>
          <a:noFill/>
          <a:ln>
            <a:noFill/>
          </a:ln>
        </p:spPr>
        <p:txBody>
          <a:bodyPr anchorCtr="0" anchor="b" bIns="34275" lIns="68575" spcFirstLastPara="1" rIns="68575" wrap="square" tIns="34275">
            <a:noAutofit/>
          </a:bodyPr>
          <a:lstStyle>
            <a:lvl1pPr lvl="0" algn="r">
              <a:lnSpc>
                <a:spcPct val="100000"/>
              </a:lnSpc>
              <a:spcBef>
                <a:spcPts val="0"/>
              </a:spcBef>
              <a:spcAft>
                <a:spcPts val="0"/>
              </a:spcAft>
              <a:buClr>
                <a:schemeClr val="accent1"/>
              </a:buClr>
              <a:buSzPts val="4100"/>
              <a:buFont typeface="Trebuchet MS"/>
              <a:buNone/>
              <a:defRPr sz="4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5"/>
          <p:cNvSpPr txBox="1"/>
          <p:nvPr>
            <p:ph idx="1" type="subTitle"/>
          </p:nvPr>
        </p:nvSpPr>
        <p:spPr>
          <a:xfrm>
            <a:off x="1130300" y="3038125"/>
            <a:ext cx="5825100" cy="822600"/>
          </a:xfrm>
          <a:prstGeom prst="rect">
            <a:avLst/>
          </a:prstGeom>
          <a:noFill/>
          <a:ln>
            <a:noFill/>
          </a:ln>
        </p:spPr>
        <p:txBody>
          <a:bodyPr anchorCtr="0" anchor="t" bIns="34275" lIns="68575" spcFirstLastPara="1" rIns="68575" wrap="square" tIns="34275">
            <a:normAutofit/>
          </a:bodyPr>
          <a:lstStyle>
            <a:lvl1pPr lvl="0" algn="r">
              <a:lnSpc>
                <a:spcPct val="100000"/>
              </a:lnSpc>
              <a:spcBef>
                <a:spcPts val="800"/>
              </a:spcBef>
              <a:spcAft>
                <a:spcPts val="0"/>
              </a:spcAft>
              <a:buSzPts val="1100"/>
              <a:buNone/>
              <a:defRPr>
                <a:solidFill>
                  <a:srgbClr val="7F7F7F"/>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p:txBody>
      </p:sp>
      <p:sp>
        <p:nvSpPr>
          <p:cNvPr id="36" name="Google Shape;36;p2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25"/>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34"/>
          <p:cNvSpPr txBox="1"/>
          <p:nvPr>
            <p:ph type="title"/>
          </p:nvPr>
        </p:nvSpPr>
        <p:spPr>
          <a:xfrm>
            <a:off x="508001" y="457200"/>
            <a:ext cx="6447600" cy="2552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34"/>
          <p:cNvSpPr txBox="1"/>
          <p:nvPr>
            <p:ph idx="1" type="body"/>
          </p:nvPr>
        </p:nvSpPr>
        <p:spPr>
          <a:xfrm>
            <a:off x="508001" y="3352800"/>
            <a:ext cx="6447600" cy="11781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93" name="Google Shape;93;p3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34"/>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3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35"/>
          <p:cNvSpPr txBox="1"/>
          <p:nvPr>
            <p:ph type="title"/>
          </p:nvPr>
        </p:nvSpPr>
        <p:spPr>
          <a:xfrm>
            <a:off x="698501" y="457200"/>
            <a:ext cx="60705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35"/>
          <p:cNvSpPr txBox="1"/>
          <p:nvPr>
            <p:ph idx="1" type="body"/>
          </p:nvPr>
        </p:nvSpPr>
        <p:spPr>
          <a:xfrm>
            <a:off x="1024604" y="2724150"/>
            <a:ext cx="5418300" cy="2859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000"/>
              <a:buFont typeface="Trebuchet MS"/>
              <a:buNone/>
              <a:defRPr sz="1200">
                <a:solidFill>
                  <a:srgbClr val="7F7F7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99" name="Google Shape;99;p35"/>
          <p:cNvSpPr txBox="1"/>
          <p:nvPr>
            <p:ph idx="2" type="body"/>
          </p:nvPr>
        </p:nvSpPr>
        <p:spPr>
          <a:xfrm>
            <a:off x="508001" y="3352800"/>
            <a:ext cx="6447600" cy="11781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0" name="Google Shape;100;p3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35"/>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3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35"/>
          <p:cNvSpPr txBox="1"/>
          <p:nvPr/>
        </p:nvSpPr>
        <p:spPr>
          <a:xfrm>
            <a:off x="406402"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04" name="Google Shape;104;p35"/>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4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36"/>
          <p:cNvSpPr txBox="1"/>
          <p:nvPr>
            <p:ph type="title"/>
          </p:nvPr>
        </p:nvSpPr>
        <p:spPr>
          <a:xfrm>
            <a:off x="508001" y="1448991"/>
            <a:ext cx="6447600" cy="19467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36"/>
          <p:cNvSpPr txBox="1"/>
          <p:nvPr>
            <p:ph idx="1"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8" name="Google Shape;108;p3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36"/>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3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37"/>
          <p:cNvSpPr txBox="1"/>
          <p:nvPr>
            <p:ph type="title"/>
          </p:nvPr>
        </p:nvSpPr>
        <p:spPr>
          <a:xfrm>
            <a:off x="698501" y="457200"/>
            <a:ext cx="60705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37"/>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rgbClr val="3F3F3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14" name="Google Shape;114;p37"/>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15" name="Google Shape;115;p37"/>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37"/>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37"/>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37"/>
          <p:cNvSpPr txBox="1"/>
          <p:nvPr/>
        </p:nvSpPr>
        <p:spPr>
          <a:xfrm>
            <a:off x="406402"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19" name="Google Shape;119;p37"/>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38"/>
          <p:cNvSpPr txBox="1"/>
          <p:nvPr>
            <p:ph type="title"/>
          </p:nvPr>
        </p:nvSpPr>
        <p:spPr>
          <a:xfrm>
            <a:off x="514349" y="457200"/>
            <a:ext cx="64413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38"/>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chemeClr val="accent1"/>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23" name="Google Shape;123;p38"/>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24" name="Google Shape;124;p38"/>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38"/>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38"/>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9"/>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9"/>
          <p:cNvSpPr txBox="1"/>
          <p:nvPr>
            <p:ph idx="1" type="body"/>
          </p:nvPr>
        </p:nvSpPr>
        <p:spPr>
          <a:xfrm rot="5400000">
            <a:off x="2276402" y="-148058"/>
            <a:ext cx="2910600" cy="6447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0" name="Google Shape;130;p39"/>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39"/>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39"/>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40"/>
          <p:cNvSpPr txBox="1"/>
          <p:nvPr>
            <p:ph type="title"/>
          </p:nvPr>
        </p:nvSpPr>
        <p:spPr>
          <a:xfrm rot="5400000">
            <a:off x="4495662" y="1937249"/>
            <a:ext cx="3938700" cy="9786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40"/>
          <p:cNvSpPr txBox="1"/>
          <p:nvPr>
            <p:ph idx="1" type="body"/>
          </p:nvPr>
        </p:nvSpPr>
        <p:spPr>
          <a:xfrm rot="5400000">
            <a:off x="1186264" y="-220950"/>
            <a:ext cx="3938700" cy="5295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6" name="Google Shape;136;p4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40"/>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4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26"/>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26"/>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42" name="Google Shape;42;p2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6"/>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27"/>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7"/>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7"/>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28"/>
          <p:cNvSpPr txBox="1"/>
          <p:nvPr>
            <p:ph type="title"/>
          </p:nvPr>
        </p:nvSpPr>
        <p:spPr>
          <a:xfrm>
            <a:off x="508001" y="2025650"/>
            <a:ext cx="6447600" cy="1369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28"/>
          <p:cNvSpPr txBox="1"/>
          <p:nvPr>
            <p:ph idx="1" type="body"/>
          </p:nvPr>
        </p:nvSpPr>
        <p:spPr>
          <a:xfrm>
            <a:off x="508001" y="3395586"/>
            <a:ext cx="64476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52" name="Google Shape;52;p28"/>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28"/>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28"/>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29"/>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9"/>
          <p:cNvSpPr txBox="1"/>
          <p:nvPr>
            <p:ph idx="1" type="body"/>
          </p:nvPr>
        </p:nvSpPr>
        <p:spPr>
          <a:xfrm>
            <a:off x="508001" y="1620442"/>
            <a:ext cx="31380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8" name="Google Shape;58;p29"/>
          <p:cNvSpPr txBox="1"/>
          <p:nvPr>
            <p:ph idx="2" type="body"/>
          </p:nvPr>
        </p:nvSpPr>
        <p:spPr>
          <a:xfrm>
            <a:off x="3817478" y="1620442"/>
            <a:ext cx="31380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9" name="Google Shape;59;p29"/>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29"/>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29"/>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30"/>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30"/>
          <p:cNvSpPr txBox="1"/>
          <p:nvPr>
            <p:ph idx="1" type="body"/>
          </p:nvPr>
        </p:nvSpPr>
        <p:spPr>
          <a:xfrm>
            <a:off x="506809"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5" name="Google Shape;65;p30"/>
          <p:cNvSpPr txBox="1"/>
          <p:nvPr>
            <p:ph idx="2" type="body"/>
          </p:nvPr>
        </p:nvSpPr>
        <p:spPr>
          <a:xfrm>
            <a:off x="506809" y="2052934"/>
            <a:ext cx="3139200" cy="2478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6" name="Google Shape;66;p30"/>
          <p:cNvSpPr txBox="1"/>
          <p:nvPr>
            <p:ph idx="3" type="body"/>
          </p:nvPr>
        </p:nvSpPr>
        <p:spPr>
          <a:xfrm>
            <a:off x="3816287"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7" name="Google Shape;67;p30"/>
          <p:cNvSpPr txBox="1"/>
          <p:nvPr>
            <p:ph idx="4" type="body"/>
          </p:nvPr>
        </p:nvSpPr>
        <p:spPr>
          <a:xfrm>
            <a:off x="3816288" y="2052934"/>
            <a:ext cx="3139200" cy="2478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8" name="Google Shape;68;p3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30"/>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3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31"/>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3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31"/>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3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32"/>
          <p:cNvSpPr txBox="1"/>
          <p:nvPr>
            <p:ph type="title"/>
          </p:nvPr>
        </p:nvSpPr>
        <p:spPr>
          <a:xfrm>
            <a:off x="508001" y="1123953"/>
            <a:ext cx="2890800" cy="958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32"/>
          <p:cNvSpPr txBox="1"/>
          <p:nvPr>
            <p:ph idx="1" type="body"/>
          </p:nvPr>
        </p:nvSpPr>
        <p:spPr>
          <a:xfrm>
            <a:off x="3570346" y="386193"/>
            <a:ext cx="3385200" cy="41448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79" name="Google Shape;79;p32"/>
          <p:cNvSpPr txBox="1"/>
          <p:nvPr>
            <p:ph idx="2" type="body"/>
          </p:nvPr>
        </p:nvSpPr>
        <p:spPr>
          <a:xfrm>
            <a:off x="508001" y="2082802"/>
            <a:ext cx="2890800" cy="1938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800"/>
              <a:buNone/>
              <a:defRPr sz="1100"/>
            </a:lvl2pPr>
            <a:lvl3pPr indent="-228600" lvl="2" marL="1371600" algn="l">
              <a:lnSpc>
                <a:spcPct val="100000"/>
              </a:lnSpc>
              <a:spcBef>
                <a:spcPts val="800"/>
              </a:spcBef>
              <a:spcAft>
                <a:spcPts val="0"/>
              </a:spcAft>
              <a:buSzPts val="700"/>
              <a:buNone/>
              <a:defRPr sz="900"/>
            </a:lvl3pPr>
            <a:lvl4pPr indent="-228600" lvl="3" marL="1828800" algn="l">
              <a:lnSpc>
                <a:spcPct val="100000"/>
              </a:lnSpc>
              <a:spcBef>
                <a:spcPts val="800"/>
              </a:spcBef>
              <a:spcAft>
                <a:spcPts val="0"/>
              </a:spcAft>
              <a:buSzPts val="600"/>
              <a:buNone/>
              <a:defRPr sz="800"/>
            </a:lvl4pPr>
            <a:lvl5pPr indent="-228600" lvl="4" marL="2286000" algn="l">
              <a:lnSpc>
                <a:spcPct val="100000"/>
              </a:lnSpc>
              <a:spcBef>
                <a:spcPts val="800"/>
              </a:spcBef>
              <a:spcAft>
                <a:spcPts val="0"/>
              </a:spcAft>
              <a:buSzPts val="600"/>
              <a:buNone/>
              <a:defRPr sz="800"/>
            </a:lvl5pPr>
            <a:lvl6pPr indent="-228600" lvl="5" marL="2743200" algn="l">
              <a:lnSpc>
                <a:spcPct val="100000"/>
              </a:lnSpc>
              <a:spcBef>
                <a:spcPts val="800"/>
              </a:spcBef>
              <a:spcAft>
                <a:spcPts val="0"/>
              </a:spcAft>
              <a:buSzPts val="600"/>
              <a:buNone/>
              <a:defRPr sz="800"/>
            </a:lvl6pPr>
            <a:lvl7pPr indent="-228600" lvl="6" marL="3200400" algn="l">
              <a:lnSpc>
                <a:spcPct val="100000"/>
              </a:lnSpc>
              <a:spcBef>
                <a:spcPts val="800"/>
              </a:spcBef>
              <a:spcAft>
                <a:spcPts val="0"/>
              </a:spcAft>
              <a:buSzPts val="600"/>
              <a:buNone/>
              <a:defRPr sz="800"/>
            </a:lvl7pPr>
            <a:lvl8pPr indent="-228600" lvl="7" marL="3657600" algn="l">
              <a:lnSpc>
                <a:spcPct val="100000"/>
              </a:lnSpc>
              <a:spcBef>
                <a:spcPts val="800"/>
              </a:spcBef>
              <a:spcAft>
                <a:spcPts val="0"/>
              </a:spcAft>
              <a:buSzPts val="600"/>
              <a:buNone/>
              <a:defRPr sz="800"/>
            </a:lvl8pPr>
            <a:lvl9pPr indent="-228600" lvl="8" marL="4114800" algn="l">
              <a:lnSpc>
                <a:spcPct val="100000"/>
              </a:lnSpc>
              <a:spcBef>
                <a:spcPts val="800"/>
              </a:spcBef>
              <a:spcAft>
                <a:spcPts val="0"/>
              </a:spcAft>
              <a:buSzPts val="600"/>
              <a:buNone/>
              <a:defRPr sz="800"/>
            </a:lvl9pPr>
          </a:lstStyle>
          <a:p/>
        </p:txBody>
      </p:sp>
      <p:sp>
        <p:nvSpPr>
          <p:cNvPr id="80" name="Google Shape;80;p3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32"/>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3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33"/>
          <p:cNvSpPr txBox="1"/>
          <p:nvPr>
            <p:ph type="title"/>
          </p:nvPr>
        </p:nvSpPr>
        <p:spPr>
          <a:xfrm>
            <a:off x="508000" y="3600450"/>
            <a:ext cx="64476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33"/>
          <p:cNvSpPr/>
          <p:nvPr>
            <p:ph idx="2" type="pic"/>
          </p:nvPr>
        </p:nvSpPr>
        <p:spPr>
          <a:xfrm>
            <a:off x="508000" y="457200"/>
            <a:ext cx="6447600" cy="2884200"/>
          </a:xfrm>
          <a:prstGeom prst="rect">
            <a:avLst/>
          </a:prstGeom>
          <a:noFill/>
          <a:ln>
            <a:noFill/>
          </a:ln>
        </p:spPr>
      </p:sp>
      <p:sp>
        <p:nvSpPr>
          <p:cNvPr id="86" name="Google Shape;86;p33"/>
          <p:cNvSpPr txBox="1"/>
          <p:nvPr>
            <p:ph idx="1" type="body"/>
          </p:nvPr>
        </p:nvSpPr>
        <p:spPr>
          <a:xfrm>
            <a:off x="508000" y="4025504"/>
            <a:ext cx="6447600" cy="50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7" name="Google Shape;87;p3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3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3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grpSp>
        <p:nvGrpSpPr>
          <p:cNvPr id="6" name="Google Shape;6;p24"/>
          <p:cNvGrpSpPr/>
          <p:nvPr/>
        </p:nvGrpSpPr>
        <p:grpSpPr>
          <a:xfrm>
            <a:off x="0" y="-6350"/>
            <a:ext cx="9144100" cy="5149935"/>
            <a:chOff x="0" y="-8467"/>
            <a:chExt cx="12192133" cy="6866580"/>
          </a:xfrm>
        </p:grpSpPr>
        <p:cxnSp>
          <p:nvCxnSpPr>
            <p:cNvPr id="7" name="Google Shape;7;p2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24"/>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9" name="Google Shape;9;p2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7843"/>
              </a:schemeClr>
            </a:solidFill>
            <a:ln>
              <a:noFill/>
            </a:ln>
          </p:spPr>
        </p:sp>
        <p:sp>
          <p:nvSpPr>
            <p:cNvPr id="10" name="Google Shape;10;p24"/>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4"/>
            <p:cNvSpPr/>
            <p:nvPr/>
          </p:nvSpPr>
          <p:spPr>
            <a:xfrm>
              <a:off x="8932333" y="3048000"/>
              <a:ext cx="3259800" cy="3810000"/>
            </a:xfrm>
            <a:prstGeom prst="triangle">
              <a:avLst>
                <a:gd fmla="val 100000" name="adj"/>
              </a:avLst>
            </a:prstGeom>
            <a:solidFill>
              <a:schemeClr val="accent2">
                <a:alpha val="69803"/>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4"/>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7843"/>
              </a:srgbClr>
            </a:solidFill>
            <a:ln>
              <a:noFill/>
            </a:ln>
          </p:spPr>
        </p:sp>
        <p:sp>
          <p:nvSpPr>
            <p:cNvPr id="13" name="Google Shape;13;p24"/>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7843"/>
              </a:srgbClr>
            </a:solidFill>
            <a:ln>
              <a:noFill/>
            </a:ln>
          </p:spPr>
        </p:sp>
        <p:sp>
          <p:nvSpPr>
            <p:cNvPr id="14" name="Google Shape;14;p24"/>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2745"/>
              </a:schemeClr>
            </a:solidFill>
            <a:ln>
              <a:noFill/>
            </a:ln>
          </p:spPr>
        </p:sp>
        <p:sp>
          <p:nvSpPr>
            <p:cNvPr id="15" name="Google Shape;15;p24"/>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4"/>
            <p:cNvSpPr/>
            <p:nvPr/>
          </p:nvSpPr>
          <p:spPr>
            <a:xfrm>
              <a:off x="0" y="4013200"/>
              <a:ext cx="448800" cy="2844900"/>
            </a:xfrm>
            <a:prstGeom prst="triangle">
              <a:avLst>
                <a:gd fmla="val 0" name="adj"/>
              </a:avLst>
            </a:prstGeom>
            <a:solidFill>
              <a:schemeClr val="accent1">
                <a:alpha val="82745"/>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24"/>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18" name="Google Shape;18;p24"/>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100000"/>
              </a:lnSpc>
              <a:spcBef>
                <a:spcPts val="800"/>
              </a:spcBef>
              <a:spcAft>
                <a:spcPts val="0"/>
              </a:spcAft>
              <a:buClr>
                <a:schemeClr val="accent1"/>
              </a:buClr>
              <a:buSzPts val="1100"/>
              <a:buFont typeface="Noto Sans Symbols"/>
              <a:buChar char="►"/>
              <a:defRPr b="0" i="0" sz="1400" u="none" cap="none" strike="noStrike">
                <a:solidFill>
                  <a:srgbClr val="3F3F3F"/>
                </a:solidFill>
                <a:latin typeface="Trebuchet MS"/>
                <a:ea typeface="Trebuchet MS"/>
                <a:cs typeface="Trebuchet MS"/>
                <a:sym typeface="Trebuchet MS"/>
              </a:defRPr>
            </a:lvl1pPr>
            <a:lvl2pPr indent="-292100" lvl="1" marL="914400" marR="0" rtl="0" algn="l">
              <a:lnSpc>
                <a:spcPct val="100000"/>
              </a:lnSpc>
              <a:spcBef>
                <a:spcPts val="800"/>
              </a:spcBef>
              <a:spcAft>
                <a:spcPts val="0"/>
              </a:spcAft>
              <a:buClr>
                <a:schemeClr val="accent1"/>
              </a:buClr>
              <a:buSzPts val="1000"/>
              <a:buFont typeface="Noto Sans Symbols"/>
              <a:buChar char="►"/>
              <a:defRPr b="0" i="0" sz="1200" u="none" cap="none" strike="noStrike">
                <a:solidFill>
                  <a:srgbClr val="3F3F3F"/>
                </a:solidFill>
                <a:latin typeface="Trebuchet MS"/>
                <a:ea typeface="Trebuchet MS"/>
                <a:cs typeface="Trebuchet MS"/>
                <a:sym typeface="Trebuchet MS"/>
              </a:defRPr>
            </a:lvl2pPr>
            <a:lvl3pPr indent="-279400" lvl="2" marL="1371600" marR="0" rtl="0" algn="l">
              <a:lnSpc>
                <a:spcPct val="100000"/>
              </a:lnSpc>
              <a:spcBef>
                <a:spcPts val="800"/>
              </a:spcBef>
              <a:spcAft>
                <a:spcPts val="0"/>
              </a:spcAft>
              <a:buClr>
                <a:schemeClr val="accent1"/>
              </a:buClr>
              <a:buSzPts val="800"/>
              <a:buFont typeface="Noto Sans Symbols"/>
              <a:buChar char="►"/>
              <a:defRPr b="0" i="0" sz="1100" u="none" cap="none" strike="noStrike">
                <a:solidFill>
                  <a:srgbClr val="3F3F3F"/>
                </a:solidFill>
                <a:latin typeface="Trebuchet MS"/>
                <a:ea typeface="Trebuchet MS"/>
                <a:cs typeface="Trebuchet MS"/>
                <a:sym typeface="Trebuchet MS"/>
              </a:defRPr>
            </a:lvl3pPr>
            <a:lvl4pPr indent="-273050" lvl="3" marL="1828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4pPr>
            <a:lvl5pPr indent="-273050" lvl="4" marL="22860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2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0" name="Google Shape;20;p24"/>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1" name="Google Shape;21;p2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rive.google.com/drive/folders/143doLxKVUBY4yd5n6oLVWYqD7GLmSbui?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
          <p:cNvSpPr txBox="1"/>
          <p:nvPr>
            <p:ph type="ctrTitle"/>
          </p:nvPr>
        </p:nvSpPr>
        <p:spPr>
          <a:xfrm>
            <a:off x="0" y="1565000"/>
            <a:ext cx="7559400" cy="1899000"/>
          </a:xfrm>
          <a:prstGeom prst="rect">
            <a:avLst/>
          </a:prstGeom>
          <a:noFill/>
          <a:ln>
            <a:noFill/>
          </a:ln>
        </p:spPr>
        <p:txBody>
          <a:bodyPr anchorCtr="0" anchor="b" bIns="34275" lIns="68575" spcFirstLastPara="1" rIns="68575" wrap="square" tIns="34275">
            <a:noAutofit/>
          </a:bodyPr>
          <a:lstStyle/>
          <a:p>
            <a:pPr indent="0" lvl="0" marL="0" rtl="0" algn="ctr">
              <a:lnSpc>
                <a:spcPct val="100000"/>
              </a:lnSpc>
              <a:spcBef>
                <a:spcPts val="0"/>
              </a:spcBef>
              <a:spcAft>
                <a:spcPts val="0"/>
              </a:spcAft>
              <a:buSzPts val="4100"/>
              <a:buNone/>
            </a:pPr>
            <a:r>
              <a:rPr b="1" lang="en-GB" sz="4000">
                <a:solidFill>
                  <a:schemeClr val="dk1"/>
                </a:solidFill>
                <a:latin typeface="Algerian"/>
                <a:ea typeface="Algerian"/>
                <a:cs typeface="Algerian"/>
                <a:sym typeface="Algerian"/>
              </a:rPr>
              <a:t>Analyzing the Impact of Car Features on Price and Profitability</a:t>
            </a:r>
            <a:endParaRPr b="1" sz="4000">
              <a:solidFill>
                <a:schemeClr val="dk1"/>
              </a:solidFill>
              <a:latin typeface="Algerian"/>
              <a:ea typeface="Algerian"/>
              <a:cs typeface="Algerian"/>
              <a:sym typeface="Algerian"/>
            </a:endParaRPr>
          </a:p>
        </p:txBody>
      </p:sp>
      <p:sp>
        <p:nvSpPr>
          <p:cNvPr id="144" name="Google Shape;144;p1"/>
          <p:cNvSpPr txBox="1"/>
          <p:nvPr>
            <p:ph idx="1" type="subTitle"/>
          </p:nvPr>
        </p:nvSpPr>
        <p:spPr>
          <a:xfrm>
            <a:off x="1021625" y="3567550"/>
            <a:ext cx="5825100" cy="8226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800"/>
              </a:spcBef>
              <a:spcAft>
                <a:spcPts val="0"/>
              </a:spcAft>
              <a:buSzPts val="1100"/>
              <a:buNone/>
            </a:pPr>
            <a:r>
              <a:rPr b="1" lang="en-GB" sz="3200">
                <a:solidFill>
                  <a:schemeClr val="dk1"/>
                </a:solidFill>
                <a:latin typeface="Algerian"/>
                <a:ea typeface="Algerian"/>
                <a:cs typeface="Algerian"/>
                <a:sym typeface="Algerian"/>
              </a:rPr>
              <a:t>-final project-3</a:t>
            </a:r>
            <a:endParaRPr b="1" sz="3200">
              <a:solidFill>
                <a:schemeClr val="dk1"/>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 name="Shape 202"/>
        <p:cNvGrpSpPr/>
        <p:nvPr/>
      </p:nvGrpSpPr>
      <p:grpSpPr>
        <a:xfrm>
          <a:off x="0" y="0"/>
          <a:ext cx="0" cy="0"/>
          <a:chOff x="0" y="0"/>
          <a:chExt cx="0" cy="0"/>
        </a:xfrm>
      </p:grpSpPr>
      <p:sp>
        <p:nvSpPr>
          <p:cNvPr id="203" name="Google Shape;203;p10"/>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04" name="Google Shape;204;p10"/>
          <p:cNvSpPr txBox="1"/>
          <p:nvPr/>
        </p:nvSpPr>
        <p:spPr>
          <a:xfrm>
            <a:off x="97750" y="733950"/>
            <a:ext cx="8360400" cy="183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GB" sz="1900" u="sng" cap="none" strike="noStrike">
                <a:solidFill>
                  <a:schemeClr val="lt1"/>
                </a:solidFill>
                <a:latin typeface="Times New Roman"/>
                <a:ea typeface="Times New Roman"/>
                <a:cs typeface="Times New Roman"/>
                <a:sym typeface="Times New Roman"/>
              </a:rPr>
              <a:t>5.Insight Required: </a:t>
            </a:r>
            <a:r>
              <a:rPr b="0" i="0" lang="en-GB" sz="1900" u="none" cap="none" strike="noStrike">
                <a:solidFill>
                  <a:schemeClr val="lt1"/>
                </a:solidFill>
                <a:latin typeface="Times New Roman"/>
                <a:ea typeface="Times New Roman"/>
                <a:cs typeface="Times New Roman"/>
                <a:sym typeface="Times New Roman"/>
              </a:rPr>
              <a:t>What is the relationship between fuel efficiency and the number of cylinders in a car's engine? </a:t>
            </a:r>
            <a:endParaRPr b="0" i="0" sz="19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i="0" lang="en-GB" sz="1500" u="sng" cap="none" strike="noStrike">
                <a:solidFill>
                  <a:schemeClr val="lt1"/>
                </a:solidFill>
                <a:latin typeface="Times New Roman"/>
                <a:ea typeface="Times New Roman"/>
                <a:cs typeface="Times New Roman"/>
                <a:sym typeface="Times New Roman"/>
              </a:rPr>
              <a:t>Task 5.A:</a:t>
            </a:r>
            <a:r>
              <a:rPr b="0" i="0" lang="en-GB" sz="1500" u="none" cap="none" strike="noStrike">
                <a:solidFill>
                  <a:schemeClr val="lt1"/>
                </a:solidFill>
                <a:latin typeface="Times New Roman"/>
                <a:ea typeface="Times New Roman"/>
                <a:cs typeface="Times New Roman"/>
                <a:sym typeface="Times New Roman"/>
              </a:rPr>
              <a:t> Create a scatter plot with the number of cylinders on the x-axis and highway MPG on the y-axis. Then create a trendline on the scatter plot to visually estimate the slope of the relationship and assess its significance. </a:t>
            </a:r>
            <a:endParaRPr b="0" i="0" sz="15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i="0" lang="en-GB" sz="1500" u="sng" cap="none" strike="noStrike">
                <a:solidFill>
                  <a:schemeClr val="lt1"/>
                </a:solidFill>
                <a:latin typeface="Times New Roman"/>
                <a:ea typeface="Times New Roman"/>
                <a:cs typeface="Times New Roman"/>
                <a:sym typeface="Times New Roman"/>
              </a:rPr>
              <a:t>Task 5.B: </a:t>
            </a:r>
            <a:r>
              <a:rPr b="0" i="0" lang="en-GB" sz="1500" u="none" cap="none" strike="noStrike">
                <a:solidFill>
                  <a:schemeClr val="lt1"/>
                </a:solidFill>
                <a:latin typeface="Times New Roman"/>
                <a:ea typeface="Times New Roman"/>
                <a:cs typeface="Times New Roman"/>
                <a:sym typeface="Times New Roman"/>
              </a:rPr>
              <a:t>Calculate the correlation coefficient between the number of cylinders and highway MPG to quantify the strength and direction of the relationship.</a:t>
            </a:r>
            <a:endParaRPr b="1" i="0" sz="1500" u="sng"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05" name="Google Shape;205;p10"/>
          <p:cNvPicPr preferRelativeResize="0"/>
          <p:nvPr/>
        </p:nvPicPr>
        <p:blipFill rotWithShape="1">
          <a:blip r:embed="rId3">
            <a:alphaModFix/>
          </a:blip>
          <a:srcRect b="0" l="0" r="0" t="0"/>
          <a:stretch/>
        </p:blipFill>
        <p:spPr>
          <a:xfrm>
            <a:off x="792700" y="2868225"/>
            <a:ext cx="5599298" cy="219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9" name="Shape 209"/>
        <p:cNvGrpSpPr/>
        <p:nvPr/>
      </p:nvGrpSpPr>
      <p:grpSpPr>
        <a:xfrm>
          <a:off x="0" y="0"/>
          <a:ext cx="0" cy="0"/>
          <a:chOff x="0" y="0"/>
          <a:chExt cx="0" cy="0"/>
        </a:xfrm>
      </p:grpSpPr>
      <p:sp>
        <p:nvSpPr>
          <p:cNvPr id="210" name="Google Shape;210;p11"/>
          <p:cNvSpPr txBox="1"/>
          <p:nvPr>
            <p:ph type="title"/>
          </p:nvPr>
        </p:nvSpPr>
        <p:spPr>
          <a:xfrm>
            <a:off x="2715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a:solidFill>
                <a:schemeClr val="lt1"/>
              </a:solidFill>
              <a:latin typeface="Algerian"/>
              <a:ea typeface="Algerian"/>
              <a:cs typeface="Algerian"/>
              <a:sym typeface="Algerian"/>
            </a:endParaRPr>
          </a:p>
        </p:txBody>
      </p:sp>
      <p:sp>
        <p:nvSpPr>
          <p:cNvPr id="211" name="Google Shape;211;p11"/>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SzPts val="1100"/>
              <a:buNone/>
            </a:pPr>
            <a:r>
              <a:rPr b="1" lang="en-GB" sz="1700" u="sng">
                <a:solidFill>
                  <a:schemeClr val="lt1"/>
                </a:solidFill>
                <a:latin typeface="Times New Roman"/>
                <a:ea typeface="Times New Roman"/>
                <a:cs typeface="Times New Roman"/>
                <a:sym typeface="Times New Roman"/>
              </a:rPr>
              <a:t>Task 1:</a:t>
            </a:r>
            <a:r>
              <a:rPr lang="en-GB" sz="1700">
                <a:solidFill>
                  <a:schemeClr val="lt1"/>
                </a:solidFill>
                <a:latin typeface="Times New Roman"/>
                <a:ea typeface="Times New Roman"/>
                <a:cs typeface="Times New Roman"/>
                <a:sym typeface="Times New Roman"/>
              </a:rPr>
              <a:t> How does the distribution of car prices vary by brand and body style?</a:t>
            </a:r>
            <a:endParaRPr sz="14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12" name="Google Shape;212;p11"/>
          <p:cNvPicPr preferRelativeResize="0"/>
          <p:nvPr/>
        </p:nvPicPr>
        <p:blipFill rotWithShape="1">
          <a:blip r:embed="rId3">
            <a:alphaModFix/>
          </a:blip>
          <a:srcRect b="0" l="0" r="0" t="0"/>
          <a:stretch/>
        </p:blipFill>
        <p:spPr>
          <a:xfrm>
            <a:off x="940775" y="1195725"/>
            <a:ext cx="7643448" cy="3825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6" name="Shape 216"/>
        <p:cNvGrpSpPr/>
        <p:nvPr/>
      </p:nvGrpSpPr>
      <p:grpSpPr>
        <a:xfrm>
          <a:off x="0" y="0"/>
          <a:ext cx="0" cy="0"/>
          <a:chOff x="0" y="0"/>
          <a:chExt cx="0" cy="0"/>
        </a:xfrm>
      </p:grpSpPr>
      <p:sp>
        <p:nvSpPr>
          <p:cNvPr id="217" name="Google Shape;217;p12"/>
          <p:cNvSpPr txBox="1"/>
          <p:nvPr>
            <p:ph type="title"/>
          </p:nvPr>
        </p:nvSpPr>
        <p:spPr>
          <a:xfrm>
            <a:off x="2715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a:solidFill>
                <a:schemeClr val="lt1"/>
              </a:solidFill>
              <a:latin typeface="Algerian"/>
              <a:ea typeface="Algerian"/>
              <a:cs typeface="Algerian"/>
              <a:sym typeface="Algerian"/>
            </a:endParaRPr>
          </a:p>
        </p:txBody>
      </p:sp>
      <p:sp>
        <p:nvSpPr>
          <p:cNvPr id="218" name="Google Shape;218;p12"/>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SzPts val="1100"/>
              <a:buNone/>
            </a:pPr>
            <a:r>
              <a:rPr b="1" lang="en-GB" sz="1700" u="sng">
                <a:solidFill>
                  <a:schemeClr val="lt1"/>
                </a:solidFill>
                <a:latin typeface="Times New Roman"/>
                <a:ea typeface="Times New Roman"/>
                <a:cs typeface="Times New Roman"/>
                <a:sym typeface="Times New Roman"/>
              </a:rPr>
              <a:t>Task 1:</a:t>
            </a:r>
            <a:r>
              <a:rPr lang="en-GB" sz="1700">
                <a:solidFill>
                  <a:schemeClr val="lt1"/>
                </a:solidFill>
                <a:latin typeface="Times New Roman"/>
                <a:ea typeface="Times New Roman"/>
                <a:cs typeface="Times New Roman"/>
                <a:sym typeface="Times New Roman"/>
              </a:rPr>
              <a:t> How does the distribution of car prices vary by brand and body style?</a:t>
            </a:r>
            <a:endParaRPr sz="14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19" name="Google Shape;219;p12"/>
          <p:cNvPicPr preferRelativeResize="0"/>
          <p:nvPr/>
        </p:nvPicPr>
        <p:blipFill rotWithShape="1">
          <a:blip r:embed="rId3">
            <a:alphaModFix/>
          </a:blip>
          <a:srcRect b="0" l="0" r="0" t="0"/>
          <a:stretch/>
        </p:blipFill>
        <p:spPr>
          <a:xfrm>
            <a:off x="1363425" y="1218775"/>
            <a:ext cx="5367900" cy="371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3" name="Shape 223"/>
        <p:cNvGrpSpPr/>
        <p:nvPr/>
      </p:nvGrpSpPr>
      <p:grpSpPr>
        <a:xfrm>
          <a:off x="0" y="0"/>
          <a:ext cx="0" cy="0"/>
          <a:chOff x="0" y="0"/>
          <a:chExt cx="0" cy="0"/>
        </a:xfrm>
      </p:grpSpPr>
      <p:sp>
        <p:nvSpPr>
          <p:cNvPr id="224" name="Google Shape;224;p13"/>
          <p:cNvSpPr txBox="1"/>
          <p:nvPr>
            <p:ph type="title"/>
          </p:nvPr>
        </p:nvSpPr>
        <p:spPr>
          <a:xfrm>
            <a:off x="192400" y="85875"/>
            <a:ext cx="7886700" cy="77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25" name="Google Shape;225;p13"/>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b="1" lang="en-GB" sz="1700" u="sng">
                <a:solidFill>
                  <a:schemeClr val="lt1"/>
                </a:solidFill>
                <a:latin typeface="Times New Roman"/>
                <a:ea typeface="Times New Roman"/>
                <a:cs typeface="Times New Roman"/>
                <a:sym typeface="Times New Roman"/>
              </a:rPr>
              <a:t>Task 2:</a:t>
            </a:r>
            <a:r>
              <a:rPr lang="en-GB" sz="1700">
                <a:solidFill>
                  <a:schemeClr val="lt1"/>
                </a:solidFill>
                <a:latin typeface="Times New Roman"/>
                <a:ea typeface="Times New Roman"/>
                <a:cs typeface="Times New Roman"/>
                <a:sym typeface="Times New Roman"/>
              </a:rPr>
              <a:t> Which car brands have the highest and lowest average MSRPs, and how does this vary by body style?</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26" name="Google Shape;226;p13"/>
          <p:cNvPicPr preferRelativeResize="0"/>
          <p:nvPr/>
        </p:nvPicPr>
        <p:blipFill rotWithShape="1">
          <a:blip r:embed="rId3">
            <a:alphaModFix/>
          </a:blip>
          <a:srcRect b="0" l="0" r="0" t="0"/>
          <a:stretch/>
        </p:blipFill>
        <p:spPr>
          <a:xfrm>
            <a:off x="1279300" y="1354950"/>
            <a:ext cx="6585452" cy="364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0" name="Shape 230"/>
        <p:cNvGrpSpPr/>
        <p:nvPr/>
      </p:nvGrpSpPr>
      <p:grpSpPr>
        <a:xfrm>
          <a:off x="0" y="0"/>
          <a:ext cx="0" cy="0"/>
          <a:chOff x="0" y="0"/>
          <a:chExt cx="0" cy="0"/>
        </a:xfrm>
      </p:grpSpPr>
      <p:sp>
        <p:nvSpPr>
          <p:cNvPr id="231" name="Google Shape;231;p14"/>
          <p:cNvSpPr txBox="1"/>
          <p:nvPr>
            <p:ph type="title"/>
          </p:nvPr>
        </p:nvSpPr>
        <p:spPr>
          <a:xfrm>
            <a:off x="192400" y="85875"/>
            <a:ext cx="7886700" cy="77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32" name="Google Shape;232;p14"/>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SzPts val="1100"/>
              <a:buNone/>
            </a:pPr>
            <a:r>
              <a:rPr b="1" lang="en-GB" sz="1700" u="sng">
                <a:solidFill>
                  <a:schemeClr val="lt1"/>
                </a:solidFill>
                <a:latin typeface="Times New Roman"/>
                <a:ea typeface="Times New Roman"/>
                <a:cs typeface="Times New Roman"/>
                <a:sym typeface="Times New Roman"/>
              </a:rPr>
              <a:t>Task 2:</a:t>
            </a:r>
            <a:r>
              <a:rPr lang="en-GB" sz="1700">
                <a:solidFill>
                  <a:schemeClr val="lt1"/>
                </a:solidFill>
                <a:latin typeface="Times New Roman"/>
                <a:ea typeface="Times New Roman"/>
                <a:cs typeface="Times New Roman"/>
                <a:sym typeface="Times New Roman"/>
              </a:rPr>
              <a:t> Which car brands have the highest and lowest average MSRPs, and how does this vary by body style?</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33" name="Google Shape;233;p14"/>
          <p:cNvPicPr preferRelativeResize="0"/>
          <p:nvPr/>
        </p:nvPicPr>
        <p:blipFill rotWithShape="1">
          <a:blip r:embed="rId3">
            <a:alphaModFix/>
          </a:blip>
          <a:srcRect b="0" l="0" r="0" t="0"/>
          <a:stretch/>
        </p:blipFill>
        <p:spPr>
          <a:xfrm>
            <a:off x="700000" y="1506275"/>
            <a:ext cx="7552075" cy="3444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7" name="Shape 237"/>
        <p:cNvGrpSpPr/>
        <p:nvPr/>
      </p:nvGrpSpPr>
      <p:grpSpPr>
        <a:xfrm>
          <a:off x="0" y="0"/>
          <a:ext cx="0" cy="0"/>
          <a:chOff x="0" y="0"/>
          <a:chExt cx="0" cy="0"/>
        </a:xfrm>
      </p:grpSpPr>
      <p:sp>
        <p:nvSpPr>
          <p:cNvPr id="238" name="Google Shape;238;p15"/>
          <p:cNvSpPr txBox="1"/>
          <p:nvPr>
            <p:ph type="title"/>
          </p:nvPr>
        </p:nvSpPr>
        <p:spPr>
          <a:xfrm>
            <a:off x="5089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39" name="Google Shape;239;p15"/>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b="1" lang="en-GB" sz="1700" u="sng">
                <a:solidFill>
                  <a:schemeClr val="lt1"/>
                </a:solidFill>
                <a:latin typeface="Times New Roman"/>
                <a:ea typeface="Times New Roman"/>
                <a:cs typeface="Times New Roman"/>
                <a:sym typeface="Times New Roman"/>
              </a:rPr>
              <a:t>Task 3:</a:t>
            </a:r>
            <a:r>
              <a:rPr lang="en-GB" sz="1700">
                <a:solidFill>
                  <a:schemeClr val="lt1"/>
                </a:solidFill>
                <a:latin typeface="Times New Roman"/>
                <a:ea typeface="Times New Roman"/>
                <a:cs typeface="Times New Roman"/>
                <a:sym typeface="Times New Roman"/>
              </a:rPr>
              <a:t> How do the different feature such as transmission type affect the MSRP, and how does this vary by body style?</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40" name="Google Shape;240;p15"/>
          <p:cNvPicPr preferRelativeResize="0"/>
          <p:nvPr/>
        </p:nvPicPr>
        <p:blipFill rotWithShape="1">
          <a:blip r:embed="rId3">
            <a:alphaModFix/>
          </a:blip>
          <a:srcRect b="0" l="-557" r="985" t="6463"/>
          <a:stretch/>
        </p:blipFill>
        <p:spPr>
          <a:xfrm>
            <a:off x="44875" y="1717137"/>
            <a:ext cx="9054301" cy="170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4" name="Shape 244"/>
        <p:cNvGrpSpPr/>
        <p:nvPr/>
      </p:nvGrpSpPr>
      <p:grpSpPr>
        <a:xfrm>
          <a:off x="0" y="0"/>
          <a:ext cx="0" cy="0"/>
          <a:chOff x="0" y="0"/>
          <a:chExt cx="0" cy="0"/>
        </a:xfrm>
      </p:grpSpPr>
      <p:sp>
        <p:nvSpPr>
          <p:cNvPr id="245" name="Google Shape;245;p16"/>
          <p:cNvSpPr txBox="1"/>
          <p:nvPr>
            <p:ph type="title"/>
          </p:nvPr>
        </p:nvSpPr>
        <p:spPr>
          <a:xfrm>
            <a:off x="5089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46" name="Google Shape;246;p16"/>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SzPts val="1100"/>
              <a:buNone/>
            </a:pPr>
            <a:r>
              <a:rPr b="1" lang="en-GB" sz="1700" u="sng">
                <a:solidFill>
                  <a:schemeClr val="lt1"/>
                </a:solidFill>
                <a:latin typeface="Times New Roman"/>
                <a:ea typeface="Times New Roman"/>
                <a:cs typeface="Times New Roman"/>
                <a:sym typeface="Times New Roman"/>
              </a:rPr>
              <a:t>Task 3:</a:t>
            </a:r>
            <a:r>
              <a:rPr lang="en-GB" sz="1700">
                <a:solidFill>
                  <a:schemeClr val="lt1"/>
                </a:solidFill>
                <a:latin typeface="Times New Roman"/>
                <a:ea typeface="Times New Roman"/>
                <a:cs typeface="Times New Roman"/>
                <a:sym typeface="Times New Roman"/>
              </a:rPr>
              <a:t> How do the different feature such as transmission type affect the MSRP, and how does this vary by body style?</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47" name="Google Shape;247;p16"/>
          <p:cNvPicPr preferRelativeResize="0"/>
          <p:nvPr/>
        </p:nvPicPr>
        <p:blipFill rotWithShape="1">
          <a:blip r:embed="rId3">
            <a:alphaModFix/>
          </a:blip>
          <a:srcRect b="0" l="0" r="0" t="0"/>
          <a:stretch/>
        </p:blipFill>
        <p:spPr>
          <a:xfrm>
            <a:off x="0" y="1758450"/>
            <a:ext cx="4677950" cy="2505825"/>
          </a:xfrm>
          <a:prstGeom prst="rect">
            <a:avLst/>
          </a:prstGeom>
          <a:noFill/>
          <a:ln>
            <a:noFill/>
          </a:ln>
        </p:spPr>
      </p:pic>
      <p:pic>
        <p:nvPicPr>
          <p:cNvPr id="248" name="Google Shape;248;p16"/>
          <p:cNvPicPr preferRelativeResize="0"/>
          <p:nvPr/>
        </p:nvPicPr>
        <p:blipFill rotWithShape="1">
          <a:blip r:embed="rId4">
            <a:alphaModFix/>
          </a:blip>
          <a:srcRect b="0" l="0" r="0" t="0"/>
          <a:stretch/>
        </p:blipFill>
        <p:spPr>
          <a:xfrm>
            <a:off x="4850187" y="1758450"/>
            <a:ext cx="4153439" cy="2577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2" name="Shape 252"/>
        <p:cNvGrpSpPr/>
        <p:nvPr/>
      </p:nvGrpSpPr>
      <p:grpSpPr>
        <a:xfrm>
          <a:off x="0" y="0"/>
          <a:ext cx="0" cy="0"/>
          <a:chOff x="0" y="0"/>
          <a:chExt cx="0" cy="0"/>
        </a:xfrm>
      </p:grpSpPr>
      <p:sp>
        <p:nvSpPr>
          <p:cNvPr id="253" name="Google Shape;253;p17"/>
          <p:cNvSpPr txBox="1"/>
          <p:nvPr>
            <p:ph type="title"/>
          </p:nvPr>
        </p:nvSpPr>
        <p:spPr>
          <a:xfrm>
            <a:off x="5089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54" name="Google Shape;254;p17"/>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b="1" lang="en-GB" sz="1700" u="sng">
                <a:solidFill>
                  <a:schemeClr val="lt1"/>
                </a:solidFill>
                <a:latin typeface="Times New Roman"/>
                <a:ea typeface="Times New Roman"/>
                <a:cs typeface="Times New Roman"/>
                <a:sym typeface="Times New Roman"/>
              </a:rPr>
              <a:t>Task 4:</a:t>
            </a:r>
            <a:r>
              <a:rPr lang="en-GB" sz="1700">
                <a:solidFill>
                  <a:schemeClr val="lt1"/>
                </a:solidFill>
                <a:latin typeface="Times New Roman"/>
                <a:ea typeface="Times New Roman"/>
                <a:cs typeface="Times New Roman"/>
                <a:sym typeface="Times New Roman"/>
              </a:rPr>
              <a:t> How does the fuel efficiency of cars vary across different body styles and model years?</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55" name="Google Shape;255;p17"/>
          <p:cNvPicPr preferRelativeResize="0"/>
          <p:nvPr/>
        </p:nvPicPr>
        <p:blipFill rotWithShape="1">
          <a:blip r:embed="rId3">
            <a:alphaModFix/>
          </a:blip>
          <a:srcRect b="0" l="0" r="0" t="0"/>
          <a:stretch/>
        </p:blipFill>
        <p:spPr>
          <a:xfrm>
            <a:off x="201850" y="1339775"/>
            <a:ext cx="8571551" cy="3347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9" name="Shape 259"/>
        <p:cNvGrpSpPr/>
        <p:nvPr/>
      </p:nvGrpSpPr>
      <p:grpSpPr>
        <a:xfrm>
          <a:off x="0" y="0"/>
          <a:ext cx="0" cy="0"/>
          <a:chOff x="0" y="0"/>
          <a:chExt cx="0" cy="0"/>
        </a:xfrm>
      </p:grpSpPr>
      <p:sp>
        <p:nvSpPr>
          <p:cNvPr id="260" name="Google Shape;260;p18"/>
          <p:cNvSpPr txBox="1"/>
          <p:nvPr>
            <p:ph type="title"/>
          </p:nvPr>
        </p:nvSpPr>
        <p:spPr>
          <a:xfrm>
            <a:off x="5089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61" name="Google Shape;261;p18"/>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SzPts val="1100"/>
              <a:buNone/>
            </a:pPr>
            <a:r>
              <a:rPr b="1" lang="en-GB" sz="1700" u="sng">
                <a:solidFill>
                  <a:schemeClr val="lt1"/>
                </a:solidFill>
                <a:latin typeface="Times New Roman"/>
                <a:ea typeface="Times New Roman"/>
                <a:cs typeface="Times New Roman"/>
                <a:sym typeface="Times New Roman"/>
              </a:rPr>
              <a:t>Task 4:</a:t>
            </a:r>
            <a:r>
              <a:rPr lang="en-GB" sz="1700">
                <a:solidFill>
                  <a:schemeClr val="lt1"/>
                </a:solidFill>
                <a:latin typeface="Times New Roman"/>
                <a:ea typeface="Times New Roman"/>
                <a:cs typeface="Times New Roman"/>
                <a:sym typeface="Times New Roman"/>
              </a:rPr>
              <a:t> How does the fuel efficiency of cars vary across different body styles and model years?</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62" name="Google Shape;262;p18"/>
          <p:cNvPicPr preferRelativeResize="0"/>
          <p:nvPr/>
        </p:nvPicPr>
        <p:blipFill rotWithShape="1">
          <a:blip r:embed="rId3">
            <a:alphaModFix/>
          </a:blip>
          <a:srcRect b="0" l="0" r="0" t="0"/>
          <a:stretch/>
        </p:blipFill>
        <p:spPr>
          <a:xfrm>
            <a:off x="887650" y="1234575"/>
            <a:ext cx="7277025" cy="3750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6" name="Shape 266"/>
        <p:cNvGrpSpPr/>
        <p:nvPr/>
      </p:nvGrpSpPr>
      <p:grpSpPr>
        <a:xfrm>
          <a:off x="0" y="0"/>
          <a:ext cx="0" cy="0"/>
          <a:chOff x="0" y="0"/>
          <a:chExt cx="0" cy="0"/>
        </a:xfrm>
      </p:grpSpPr>
      <p:sp>
        <p:nvSpPr>
          <p:cNvPr id="267" name="Google Shape;267;p19"/>
          <p:cNvSpPr txBox="1"/>
          <p:nvPr>
            <p:ph type="title"/>
          </p:nvPr>
        </p:nvSpPr>
        <p:spPr>
          <a:xfrm>
            <a:off x="508907" y="0"/>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EDEDED"/>
              </a:buClr>
              <a:buSzPts val="4100"/>
              <a:buFont typeface="Times New Roman"/>
              <a:buNone/>
            </a:pPr>
            <a:r>
              <a:rPr b="1" lang="en-GB">
                <a:solidFill>
                  <a:schemeClr val="lt1"/>
                </a:solidFill>
                <a:latin typeface="Algerian"/>
                <a:ea typeface="Algerian"/>
                <a:cs typeface="Algerian"/>
                <a:sym typeface="Algerian"/>
              </a:rPr>
              <a:t>Building the Dashboard:</a:t>
            </a:r>
            <a:endParaRPr u="sng">
              <a:latin typeface="Times New Roman"/>
              <a:ea typeface="Times New Roman"/>
              <a:cs typeface="Times New Roman"/>
              <a:sym typeface="Times New Roman"/>
            </a:endParaRPr>
          </a:p>
        </p:txBody>
      </p:sp>
      <p:sp>
        <p:nvSpPr>
          <p:cNvPr id="268" name="Google Shape;268;p19"/>
          <p:cNvSpPr txBox="1"/>
          <p:nvPr>
            <p:ph idx="1" type="body"/>
          </p:nvPr>
        </p:nvSpPr>
        <p:spPr>
          <a:xfrm>
            <a:off x="140428" y="859580"/>
            <a:ext cx="8863200" cy="40284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b="1" lang="en-GB" sz="1700" u="sng">
                <a:solidFill>
                  <a:schemeClr val="lt1"/>
                </a:solidFill>
                <a:latin typeface="Times New Roman"/>
                <a:ea typeface="Times New Roman"/>
                <a:cs typeface="Times New Roman"/>
                <a:sym typeface="Times New Roman"/>
              </a:rPr>
              <a:t>Task 5:</a:t>
            </a:r>
            <a:r>
              <a:rPr lang="en-GB" sz="1700">
                <a:solidFill>
                  <a:schemeClr val="lt1"/>
                </a:solidFill>
                <a:latin typeface="Times New Roman"/>
                <a:ea typeface="Times New Roman"/>
                <a:cs typeface="Times New Roman"/>
                <a:sym typeface="Times New Roman"/>
              </a:rPr>
              <a:t> How does the car's horsepower, MPG, and price vary across different Brands?</a:t>
            </a:r>
            <a:endParaRPr sz="900">
              <a:solidFill>
                <a:schemeClr val="lt1"/>
              </a:solidFill>
              <a:latin typeface="Times New Roman"/>
              <a:ea typeface="Times New Roman"/>
              <a:cs typeface="Times New Roman"/>
              <a:sym typeface="Times New Roman"/>
            </a:endParaRPr>
          </a:p>
          <a:p>
            <a:pPr indent="0" lvl="0" marL="0" rtl="0" algn="l">
              <a:lnSpc>
                <a:spcPct val="90000"/>
              </a:lnSpc>
              <a:spcBef>
                <a:spcPts val="800"/>
              </a:spcBef>
              <a:spcAft>
                <a:spcPts val="0"/>
              </a:spcAft>
              <a:buClr>
                <a:srgbClr val="D8D8D8"/>
              </a:buClr>
              <a:buSzPts val="1800"/>
              <a:buNone/>
            </a:pPr>
            <a:r>
              <a:t/>
            </a:r>
            <a:endParaRPr sz="1500">
              <a:solidFill>
                <a:schemeClr val="lt1"/>
              </a:solidFill>
              <a:latin typeface="Times New Roman"/>
              <a:ea typeface="Times New Roman"/>
              <a:cs typeface="Times New Roman"/>
              <a:sym typeface="Times New Roman"/>
            </a:endParaRPr>
          </a:p>
        </p:txBody>
      </p:sp>
      <p:pic>
        <p:nvPicPr>
          <p:cNvPr id="269" name="Google Shape;269;p19"/>
          <p:cNvPicPr preferRelativeResize="0"/>
          <p:nvPr/>
        </p:nvPicPr>
        <p:blipFill rotWithShape="1">
          <a:blip r:embed="rId3">
            <a:alphaModFix/>
          </a:blip>
          <a:srcRect b="0" l="0" r="0" t="0"/>
          <a:stretch/>
        </p:blipFill>
        <p:spPr>
          <a:xfrm>
            <a:off x="508900" y="1205575"/>
            <a:ext cx="2188251" cy="3819376"/>
          </a:xfrm>
          <a:prstGeom prst="rect">
            <a:avLst/>
          </a:prstGeom>
          <a:noFill/>
          <a:ln>
            <a:noFill/>
          </a:ln>
        </p:spPr>
      </p:pic>
      <p:pic>
        <p:nvPicPr>
          <p:cNvPr id="270" name="Google Shape;270;p19"/>
          <p:cNvPicPr preferRelativeResize="0"/>
          <p:nvPr/>
        </p:nvPicPr>
        <p:blipFill rotWithShape="1">
          <a:blip r:embed="rId4">
            <a:alphaModFix/>
          </a:blip>
          <a:srcRect b="0" l="0" r="0" t="0"/>
          <a:stretch/>
        </p:blipFill>
        <p:spPr>
          <a:xfrm>
            <a:off x="3040500" y="1571850"/>
            <a:ext cx="5274101" cy="308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8" name="Shape 148"/>
        <p:cNvGrpSpPr/>
        <p:nvPr/>
      </p:nvGrpSpPr>
      <p:grpSpPr>
        <a:xfrm>
          <a:off x="0" y="0"/>
          <a:ext cx="0" cy="0"/>
          <a:chOff x="0" y="0"/>
          <a:chExt cx="0" cy="0"/>
        </a:xfrm>
      </p:grpSpPr>
      <p:sp>
        <p:nvSpPr>
          <p:cNvPr id="149" name="Google Shape;149;p2"/>
          <p:cNvSpPr txBox="1"/>
          <p:nvPr>
            <p:ph type="title"/>
          </p:nvPr>
        </p:nvSpPr>
        <p:spPr>
          <a:xfrm>
            <a:off x="193025" y="4396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PROJECT DESCRIPTION:</a:t>
            </a:r>
            <a:endParaRPr b="1" sz="3000">
              <a:solidFill>
                <a:schemeClr val="lt1"/>
              </a:solidFill>
              <a:latin typeface="Algerian"/>
              <a:ea typeface="Algerian"/>
              <a:cs typeface="Algerian"/>
              <a:sym typeface="Algerian"/>
            </a:endParaRPr>
          </a:p>
        </p:txBody>
      </p:sp>
      <p:sp>
        <p:nvSpPr>
          <p:cNvPr id="150" name="Google Shape;150;p2"/>
          <p:cNvSpPr txBox="1"/>
          <p:nvPr>
            <p:ph idx="1" type="body"/>
          </p:nvPr>
        </p:nvSpPr>
        <p:spPr>
          <a:xfrm>
            <a:off x="193025" y="1152825"/>
            <a:ext cx="6700200" cy="3287400"/>
          </a:xfrm>
          <a:prstGeom prst="rect">
            <a:avLst/>
          </a:prstGeom>
          <a:noFill/>
          <a:ln>
            <a:noFill/>
          </a:ln>
        </p:spPr>
        <p:txBody>
          <a:bodyPr anchorCtr="0" anchor="t" bIns="34275" lIns="68575" spcFirstLastPara="1" rIns="68575" wrap="square" tIns="34275">
            <a:noAutofit/>
          </a:bodyPr>
          <a:lstStyle/>
          <a:p>
            <a:pPr indent="-342900" lvl="0" marL="457200" rtl="0" algn="just">
              <a:lnSpc>
                <a:spcPct val="100000"/>
              </a:lnSpc>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project is all about analyzing car data and drawing meaningful insights from it. The performance and market value of a car, as defined by its specifications, price, and customer preferences, are crucial for the automobile industry.</a:t>
            </a:r>
            <a:endParaRPr sz="1800">
              <a:solidFill>
                <a:schemeClr val="lt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100"/>
              <a:buNone/>
            </a:pPr>
            <a:r>
              <a:t/>
            </a:r>
            <a:endParaRPr sz="700">
              <a:solidFill>
                <a:schemeClr val="lt1"/>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Understanding factors such as engine specifications, fuel efficiency, brand reputation, market demand, and pricing trends can provide valuable insights for better decision-making in car sales and manufacturing.</a:t>
            </a:r>
            <a:endParaRPr sz="1800">
              <a:solidFill>
                <a:schemeClr val="lt1"/>
              </a:solidFill>
              <a:latin typeface="Times New Roman"/>
              <a:ea typeface="Times New Roman"/>
              <a:cs typeface="Times New Roman"/>
              <a:sym typeface="Times New Roman"/>
            </a:endParaRPr>
          </a:p>
          <a:p>
            <a:pPr indent="0" lvl="0" marL="457200" rtl="0" algn="just">
              <a:lnSpc>
                <a:spcPct val="100000"/>
              </a:lnSpc>
              <a:spcBef>
                <a:spcPts val="0"/>
              </a:spcBef>
              <a:spcAft>
                <a:spcPts val="0"/>
              </a:spcAft>
              <a:buSzPts val="1100"/>
              <a:buNone/>
            </a:pPr>
            <a:r>
              <a:t/>
            </a:r>
            <a:endParaRPr sz="700">
              <a:solidFill>
                <a:schemeClr val="lt1"/>
              </a:solidFill>
              <a:latin typeface="Times New Roman"/>
              <a:ea typeface="Times New Roman"/>
              <a:cs typeface="Times New Roman"/>
              <a:sym typeface="Times New Roman"/>
            </a:endParaRPr>
          </a:p>
          <a:p>
            <a:pPr indent="-342900" lvl="0" marL="457200" rtl="0" algn="just">
              <a:lnSpc>
                <a:spcPct val="100000"/>
              </a:lnSpc>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project data is given in an Excel sheet, which should be cleaned and made ready for analysis.</a:t>
            </a:r>
            <a:endParaRPr sz="18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1100"/>
              <a:buNone/>
            </a:pPr>
            <a:r>
              <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SzPts val="1100"/>
              <a:buNone/>
            </a:pPr>
            <a:r>
              <a:t/>
            </a:r>
            <a:endParaRPr sz="1800">
              <a:solidFill>
                <a:schemeClr val="lt1"/>
              </a:solidFill>
              <a:latin typeface="Times New Roman"/>
              <a:ea typeface="Times New Roman"/>
              <a:cs typeface="Times New Roman"/>
              <a:sym typeface="Times New Roman"/>
            </a:endParaRPr>
          </a:p>
          <a:p>
            <a:pPr indent="0" lvl="0" marL="457200" rtl="0" algn="just">
              <a:lnSpc>
                <a:spcPct val="100000"/>
              </a:lnSpc>
              <a:spcBef>
                <a:spcPts val="1200"/>
              </a:spcBef>
              <a:spcAft>
                <a:spcPts val="0"/>
              </a:spcAft>
              <a:buSzPts val="1100"/>
              <a:buNone/>
            </a:pPr>
            <a:r>
              <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4" name="Shape 274"/>
        <p:cNvGrpSpPr/>
        <p:nvPr/>
      </p:nvGrpSpPr>
      <p:grpSpPr>
        <a:xfrm>
          <a:off x="0" y="0"/>
          <a:ext cx="0" cy="0"/>
          <a:chOff x="0" y="0"/>
          <a:chExt cx="0" cy="0"/>
        </a:xfrm>
      </p:grpSpPr>
      <p:sp>
        <p:nvSpPr>
          <p:cNvPr id="275" name="Google Shape;275;p20"/>
          <p:cNvSpPr txBox="1"/>
          <p:nvPr>
            <p:ph type="title"/>
          </p:nvPr>
        </p:nvSpPr>
        <p:spPr>
          <a:xfrm>
            <a:off x="220825" y="11917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2900">
                <a:solidFill>
                  <a:schemeClr val="lt1"/>
                </a:solidFill>
                <a:latin typeface="Algerian"/>
                <a:ea typeface="Algerian"/>
                <a:cs typeface="Algerian"/>
                <a:sym typeface="Algerian"/>
              </a:rPr>
              <a:t>INSIGHTS:</a:t>
            </a:r>
            <a:endParaRPr b="1" sz="2900">
              <a:solidFill>
                <a:schemeClr val="lt1"/>
              </a:solidFill>
              <a:latin typeface="Algerian"/>
              <a:ea typeface="Algerian"/>
              <a:cs typeface="Algerian"/>
              <a:sym typeface="Algerian"/>
            </a:endParaRPr>
          </a:p>
        </p:txBody>
      </p:sp>
      <p:sp>
        <p:nvSpPr>
          <p:cNvPr id="276" name="Google Shape;276;p20"/>
          <p:cNvSpPr txBox="1"/>
          <p:nvPr/>
        </p:nvSpPr>
        <p:spPr>
          <a:xfrm>
            <a:off x="299950" y="615075"/>
            <a:ext cx="7665900" cy="441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GB" sz="1500" u="sng" cap="none" strike="noStrike">
                <a:solidFill>
                  <a:schemeClr val="lt1"/>
                </a:solidFill>
                <a:latin typeface="Times New Roman"/>
                <a:ea typeface="Times New Roman"/>
                <a:cs typeface="Times New Roman"/>
                <a:sym typeface="Times New Roman"/>
              </a:rPr>
              <a:t>A. Car Popularity Analysis: </a:t>
            </a:r>
            <a:r>
              <a:rPr b="0" i="0" lang="en-GB" sz="1500" u="none" cap="none" strike="noStrike">
                <a:solidFill>
                  <a:schemeClr val="lt1"/>
                </a:solidFill>
                <a:latin typeface="Times New Roman"/>
                <a:ea typeface="Times New Roman"/>
                <a:cs typeface="Times New Roman"/>
                <a:sym typeface="Times New Roman"/>
              </a:rPr>
              <a:t>Looked at how popular different car models are across various market categories. This helped in understanding which types of cars attract the most consumer interest.</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GB" sz="1500" u="sng" cap="none" strike="noStrike">
                <a:solidFill>
                  <a:schemeClr val="lt1"/>
                </a:solidFill>
                <a:latin typeface="Times New Roman"/>
                <a:ea typeface="Times New Roman"/>
                <a:cs typeface="Times New Roman"/>
                <a:sym typeface="Times New Roman"/>
              </a:rPr>
              <a:t>B. Engine Power vs. Price Analysis:</a:t>
            </a:r>
            <a:r>
              <a:rPr b="0" i="0" lang="en-GB" sz="1500" u="none" cap="none" strike="noStrike">
                <a:solidFill>
                  <a:schemeClr val="lt1"/>
                </a:solidFill>
                <a:latin typeface="Times New Roman"/>
                <a:ea typeface="Times New Roman"/>
                <a:cs typeface="Times New Roman"/>
                <a:sym typeface="Times New Roman"/>
              </a:rPr>
              <a:t> Explored how a car’s horsepower affects its price. By using scatter plots and trendlines, we identified whether more powerful cars tend to be more expensive.</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GB" sz="1500" u="sng" cap="none" strike="noStrike">
                <a:solidFill>
                  <a:schemeClr val="lt1"/>
                </a:solidFill>
                <a:latin typeface="Times New Roman"/>
                <a:ea typeface="Times New Roman"/>
                <a:cs typeface="Times New Roman"/>
                <a:sym typeface="Times New Roman"/>
              </a:rPr>
              <a:t>C. Feature Importance in Pricing: </a:t>
            </a:r>
            <a:r>
              <a:rPr b="0" i="0" lang="en-GB" sz="1500" u="none" cap="none" strike="noStrike">
                <a:solidFill>
                  <a:schemeClr val="lt1"/>
                </a:solidFill>
                <a:latin typeface="Times New Roman"/>
                <a:ea typeface="Times New Roman"/>
                <a:cs typeface="Times New Roman"/>
                <a:sym typeface="Times New Roman"/>
              </a:rPr>
              <a:t>Analyzed which car features play the biggest role in determining a car’s price. Regression analysis was used to find out which aspects, like fuel type or transmission, impact pricing the most.</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GB" sz="1500" u="sng" cap="none" strike="noStrike">
                <a:solidFill>
                  <a:schemeClr val="lt1"/>
                </a:solidFill>
                <a:latin typeface="Times New Roman"/>
                <a:ea typeface="Times New Roman"/>
                <a:cs typeface="Times New Roman"/>
                <a:sym typeface="Times New Roman"/>
              </a:rPr>
              <a:t>D. Manufacturer Pricing Analysis:</a:t>
            </a:r>
            <a:r>
              <a:rPr b="1" i="0" lang="en-GB" sz="1500" u="none" cap="none" strike="noStrike">
                <a:solidFill>
                  <a:schemeClr val="lt1"/>
                </a:solidFill>
                <a:latin typeface="Times New Roman"/>
                <a:ea typeface="Times New Roman"/>
                <a:cs typeface="Times New Roman"/>
                <a:sym typeface="Times New Roman"/>
              </a:rPr>
              <a:t> </a:t>
            </a:r>
            <a:r>
              <a:rPr b="0" i="0" lang="en-GB" sz="1500" u="none" cap="none" strike="noStrike">
                <a:solidFill>
                  <a:schemeClr val="lt1"/>
                </a:solidFill>
                <a:latin typeface="Times New Roman"/>
                <a:ea typeface="Times New Roman"/>
                <a:cs typeface="Times New Roman"/>
                <a:sym typeface="Times New Roman"/>
              </a:rPr>
              <a:t>Compared the average prices of cars from different manufacturers to see which brands position themselves as affordable, mid-range, or luxury.</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GB" sz="1500" u="sng" cap="none" strike="noStrike">
                <a:solidFill>
                  <a:schemeClr val="lt1"/>
                </a:solidFill>
                <a:latin typeface="Times New Roman"/>
                <a:ea typeface="Times New Roman"/>
                <a:cs typeface="Times New Roman"/>
                <a:sym typeface="Times New Roman"/>
              </a:rPr>
              <a:t>E. Fuel Efficiency vs. Engine Cylinders Analysis:</a:t>
            </a:r>
            <a:r>
              <a:rPr b="1" i="0" lang="en-GB" sz="1500" u="none" cap="none" strike="noStrike">
                <a:solidFill>
                  <a:schemeClr val="lt1"/>
                </a:solidFill>
                <a:latin typeface="Times New Roman"/>
                <a:ea typeface="Times New Roman"/>
                <a:cs typeface="Times New Roman"/>
                <a:sym typeface="Times New Roman"/>
              </a:rPr>
              <a:t> </a:t>
            </a:r>
            <a:r>
              <a:rPr b="0" i="0" lang="en-GB" sz="1500" u="none" cap="none" strike="noStrike">
                <a:solidFill>
                  <a:schemeClr val="lt1"/>
                </a:solidFill>
                <a:latin typeface="Times New Roman"/>
                <a:ea typeface="Times New Roman"/>
                <a:cs typeface="Times New Roman"/>
                <a:sym typeface="Times New Roman"/>
              </a:rPr>
              <a:t>Studied how the number of cylinders in a car's engine affects its fuel efficiency. This helped in understanding the trade-off between power and mileage.</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1" i="0" lang="en-GB" sz="1500" u="sng" cap="none" strike="noStrike">
                <a:solidFill>
                  <a:schemeClr val="lt1"/>
                </a:solidFill>
                <a:latin typeface="Times New Roman"/>
                <a:ea typeface="Times New Roman"/>
                <a:cs typeface="Times New Roman"/>
                <a:sym typeface="Times New Roman"/>
              </a:rPr>
              <a:t>F. Interactive Dashboard Development: </a:t>
            </a:r>
            <a:r>
              <a:rPr b="0" i="0" lang="en-GB" sz="1500" u="none" cap="none" strike="noStrike">
                <a:solidFill>
                  <a:schemeClr val="lt1"/>
                </a:solidFill>
                <a:latin typeface="Times New Roman"/>
                <a:ea typeface="Times New Roman"/>
                <a:cs typeface="Times New Roman"/>
                <a:sym typeface="Times New Roman"/>
              </a:rPr>
              <a:t>Built an Excel dashboard that makes it easy to explore insights using filters and charts. This allows users to interact with the data and see how different features impact car pricing and popularity.</a:t>
            </a:r>
            <a:endParaRPr b="0"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1" i="0" sz="15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1" i="0" sz="15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700"/>
              <a:buFont typeface="Arial"/>
              <a:buNone/>
            </a:pPr>
            <a:r>
              <a:t/>
            </a:r>
            <a:endParaRPr b="0" i="0" sz="15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0" name="Shape 280"/>
        <p:cNvGrpSpPr/>
        <p:nvPr/>
      </p:nvGrpSpPr>
      <p:grpSpPr>
        <a:xfrm>
          <a:off x="0" y="0"/>
          <a:ext cx="0" cy="0"/>
          <a:chOff x="0" y="0"/>
          <a:chExt cx="0" cy="0"/>
        </a:xfrm>
      </p:grpSpPr>
      <p:sp>
        <p:nvSpPr>
          <p:cNvPr id="281" name="Google Shape;281;p21"/>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RESULT:</a:t>
            </a:r>
            <a:endParaRPr b="1" sz="3200">
              <a:solidFill>
                <a:schemeClr val="lt1"/>
              </a:solidFill>
              <a:latin typeface="Algerian"/>
              <a:ea typeface="Algerian"/>
              <a:cs typeface="Algerian"/>
              <a:sym typeface="Algerian"/>
            </a:endParaRPr>
          </a:p>
        </p:txBody>
      </p:sp>
      <p:sp>
        <p:nvSpPr>
          <p:cNvPr id="282" name="Google Shape;282;p21"/>
          <p:cNvSpPr txBox="1"/>
          <p:nvPr/>
        </p:nvSpPr>
        <p:spPr>
          <a:xfrm>
            <a:off x="277775" y="872625"/>
            <a:ext cx="7398000" cy="38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chemeClr val="dk1"/>
              </a:buClr>
              <a:buSzPts val="1100"/>
              <a:buFont typeface="Arial"/>
              <a:buNone/>
            </a:pPr>
            <a:r>
              <a:rPr b="0" i="0" lang="en-GB" sz="2200" u="none" cap="none" strike="noStrike">
                <a:solidFill>
                  <a:schemeClr val="lt1"/>
                </a:solidFill>
                <a:latin typeface="Times New Roman"/>
                <a:ea typeface="Times New Roman"/>
                <a:cs typeface="Times New Roman"/>
                <a:sym typeface="Times New Roman"/>
              </a:rPr>
              <a:t>By the project, I have analyzed car feature and pricing data, including engine power, fuel efficiency, market category, and brand.</a:t>
            </a:r>
            <a:endParaRPr b="0" i="0" sz="2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1100"/>
              <a:buFont typeface="Arial"/>
              <a:buNone/>
            </a:pPr>
            <a:r>
              <a:rPr b="0" i="0" lang="en-GB" sz="2200" u="none" cap="none" strike="noStrike">
                <a:solidFill>
                  <a:schemeClr val="lt1"/>
                </a:solidFill>
                <a:latin typeface="Times New Roman"/>
                <a:ea typeface="Times New Roman"/>
                <a:cs typeface="Times New Roman"/>
                <a:sym typeface="Times New Roman"/>
              </a:rPr>
              <a:t>I identified how each factor influences car popularity, pricing, and profitability.</a:t>
            </a:r>
            <a:endParaRPr b="0" i="0" sz="2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chemeClr val="dk1"/>
              </a:buClr>
              <a:buSzPts val="1100"/>
              <a:buFont typeface="Arial"/>
              <a:buNone/>
            </a:pPr>
            <a:r>
              <a:rPr b="0" i="0" lang="en-GB" sz="2200" u="none" cap="none" strike="noStrike">
                <a:solidFill>
                  <a:schemeClr val="lt1"/>
                </a:solidFill>
                <a:latin typeface="Times New Roman"/>
                <a:ea typeface="Times New Roman"/>
                <a:cs typeface="Times New Roman"/>
                <a:sym typeface="Times New Roman"/>
              </a:rPr>
              <a:t>This project had a good impact on understanding consumer preferences, pricing strategies, and key features that drive market demand.</a:t>
            </a:r>
            <a:endParaRPr b="0" i="0" sz="2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6" name="Shape 286"/>
        <p:cNvGrpSpPr/>
        <p:nvPr/>
      </p:nvGrpSpPr>
      <p:grpSpPr>
        <a:xfrm>
          <a:off x="0" y="0"/>
          <a:ext cx="0" cy="0"/>
          <a:chOff x="0" y="0"/>
          <a:chExt cx="0" cy="0"/>
        </a:xfrm>
      </p:grpSpPr>
      <p:sp>
        <p:nvSpPr>
          <p:cNvPr id="287" name="Google Shape;287;p22"/>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REFERENCE LINK:</a:t>
            </a:r>
            <a:endParaRPr b="1" sz="3200">
              <a:solidFill>
                <a:schemeClr val="lt1"/>
              </a:solidFill>
              <a:latin typeface="Algerian"/>
              <a:ea typeface="Algerian"/>
              <a:cs typeface="Algerian"/>
              <a:sym typeface="Algerian"/>
            </a:endParaRPr>
          </a:p>
        </p:txBody>
      </p:sp>
      <p:sp>
        <p:nvSpPr>
          <p:cNvPr id="288" name="Google Shape;288;p22"/>
          <p:cNvSpPr txBox="1"/>
          <p:nvPr/>
        </p:nvSpPr>
        <p:spPr>
          <a:xfrm>
            <a:off x="1147425" y="1704600"/>
            <a:ext cx="7356000" cy="1734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5000"/>
              <a:buFont typeface="Arial"/>
              <a:buNone/>
            </a:pPr>
            <a:r>
              <a:rPr b="0" i="0" lang="en-GB" sz="3600" u="sng" cap="none" strike="noStrike">
                <a:solidFill>
                  <a:schemeClr val="hlink"/>
                </a:solidFill>
                <a:latin typeface="Times New Roman"/>
                <a:ea typeface="Times New Roman"/>
                <a:cs typeface="Times New Roman"/>
                <a:sym typeface="Times New Roman"/>
                <a:hlinkClick r:id="rId3"/>
              </a:rPr>
              <a:t>EXCEL_FILE</a:t>
            </a:r>
            <a:endParaRPr b="0" i="0" sz="3600" u="none" cap="none" strike="noStrike">
              <a:solidFill>
                <a:schemeClr val="lt1"/>
              </a:solidFill>
              <a:latin typeface="Times New Roman"/>
              <a:ea typeface="Times New Roman"/>
              <a:cs typeface="Times New Roman"/>
              <a:sym typeface="Times New Roman"/>
            </a:endParaRPr>
          </a:p>
        </p:txBody>
      </p:sp>
      <p:sp>
        <p:nvSpPr>
          <p:cNvPr id="289" name="Google Shape;289;p22"/>
          <p:cNvSpPr txBox="1"/>
          <p:nvPr/>
        </p:nvSpPr>
        <p:spPr>
          <a:xfrm>
            <a:off x="824450" y="1027900"/>
            <a:ext cx="48717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Times New Roman"/>
                <a:ea typeface="Times New Roman"/>
                <a:cs typeface="Times New Roman"/>
                <a:sym typeface="Times New Roman"/>
              </a:rPr>
              <a:t>The link for excel sheet file:</a:t>
            </a:r>
            <a:endParaRPr b="1" i="0" sz="3000" u="none" cap="none" strike="noStrike">
              <a:solidFill>
                <a:schemeClr val="lt1"/>
              </a:solidFill>
              <a:latin typeface="Times New Roman"/>
              <a:ea typeface="Times New Roman"/>
              <a:cs typeface="Times New Roman"/>
              <a:sym typeface="Times New Roman"/>
            </a:endParaRPr>
          </a:p>
        </p:txBody>
      </p:sp>
      <p:sp>
        <p:nvSpPr>
          <p:cNvPr id="290" name="Google Shape;290;p22"/>
          <p:cNvSpPr txBox="1"/>
          <p:nvPr/>
        </p:nvSpPr>
        <p:spPr>
          <a:xfrm>
            <a:off x="952650" y="2571750"/>
            <a:ext cx="61263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lt1"/>
              </a:solidFill>
              <a:latin typeface="Times New Roman"/>
              <a:ea typeface="Times New Roman"/>
              <a:cs typeface="Times New Roman"/>
              <a:sym typeface="Times New Roman"/>
            </a:endParaRPr>
          </a:p>
        </p:txBody>
      </p:sp>
      <p:sp>
        <p:nvSpPr>
          <p:cNvPr id="291" name="Google Shape;291;p22"/>
          <p:cNvSpPr txBox="1"/>
          <p:nvPr/>
        </p:nvSpPr>
        <p:spPr>
          <a:xfrm>
            <a:off x="1521425" y="3387875"/>
            <a:ext cx="3864000" cy="12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5" name="Shape 295"/>
        <p:cNvGrpSpPr/>
        <p:nvPr/>
      </p:nvGrpSpPr>
      <p:grpSpPr>
        <a:xfrm>
          <a:off x="0" y="0"/>
          <a:ext cx="0" cy="0"/>
          <a:chOff x="0" y="0"/>
          <a:chExt cx="0" cy="0"/>
        </a:xfrm>
      </p:grpSpPr>
      <p:sp>
        <p:nvSpPr>
          <p:cNvPr id="296" name="Google Shape;296;p23"/>
          <p:cNvSpPr txBox="1"/>
          <p:nvPr/>
        </p:nvSpPr>
        <p:spPr>
          <a:xfrm>
            <a:off x="728100" y="1608075"/>
            <a:ext cx="6039000" cy="104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800"/>
              <a:buFont typeface="Arial"/>
              <a:buNone/>
            </a:pPr>
            <a:r>
              <a:rPr b="1" i="0" lang="en-GB" sz="7800" u="none" cap="none" strike="noStrike">
                <a:solidFill>
                  <a:schemeClr val="accent2"/>
                </a:solidFill>
                <a:latin typeface="Algerian"/>
                <a:ea typeface="Algerian"/>
                <a:cs typeface="Algerian"/>
                <a:sym typeface="Algerian"/>
              </a:rPr>
              <a:t>THANK YOU</a:t>
            </a:r>
            <a:endParaRPr b="1" i="0" sz="7800" u="none" cap="none" strike="noStrike">
              <a:solidFill>
                <a:schemeClr val="accent2"/>
              </a:solidFill>
              <a:latin typeface="Algerian"/>
              <a:ea typeface="Algerian"/>
              <a:cs typeface="Algerian"/>
              <a:sym typeface="Algeri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TECH STACK USED:</a:t>
            </a:r>
            <a:endParaRPr b="1" sz="3000">
              <a:solidFill>
                <a:schemeClr val="lt1"/>
              </a:solidFill>
              <a:latin typeface="Algerian"/>
              <a:ea typeface="Algerian"/>
              <a:cs typeface="Algerian"/>
              <a:sym typeface="Algerian"/>
            </a:endParaRPr>
          </a:p>
        </p:txBody>
      </p:sp>
      <p:sp>
        <p:nvSpPr>
          <p:cNvPr id="156" name="Google Shape;156;p3"/>
          <p:cNvSpPr txBox="1"/>
          <p:nvPr>
            <p:ph idx="1" type="body"/>
          </p:nvPr>
        </p:nvSpPr>
        <p:spPr>
          <a:xfrm>
            <a:off x="615050" y="1267100"/>
            <a:ext cx="6548100" cy="2910600"/>
          </a:xfrm>
          <a:prstGeom prst="rect">
            <a:avLst/>
          </a:prstGeom>
          <a:noFill/>
          <a:ln>
            <a:noFill/>
          </a:ln>
        </p:spPr>
        <p:txBody>
          <a:bodyPr anchorCtr="0" anchor="t" bIns="34275" lIns="68575" spcFirstLastPara="1" rIns="68575" wrap="square" tIns="34275">
            <a:normAutofit lnSpcReduction="10000"/>
          </a:bodyPr>
          <a:lstStyle/>
          <a:p>
            <a:pPr indent="-361950" lvl="0" marL="457200" rtl="0" algn="just">
              <a:lnSpc>
                <a:spcPct val="100000"/>
              </a:lnSpc>
              <a:spcBef>
                <a:spcPts val="0"/>
              </a:spcBef>
              <a:spcAft>
                <a:spcPts val="0"/>
              </a:spcAft>
              <a:buClr>
                <a:schemeClr val="lt1"/>
              </a:buClr>
              <a:buSzPts val="2100"/>
              <a:buFont typeface="Times New Roman"/>
              <a:buChar char="●"/>
            </a:pPr>
            <a:r>
              <a:rPr b="1" lang="en-GB" sz="2100">
                <a:solidFill>
                  <a:schemeClr val="lt1"/>
                </a:solidFill>
                <a:latin typeface="Times New Roman"/>
                <a:ea typeface="Times New Roman"/>
                <a:cs typeface="Times New Roman"/>
                <a:sym typeface="Times New Roman"/>
              </a:rPr>
              <a:t>SOFTWARE: MICROSOFT 365 WEB:</a:t>
            </a:r>
            <a:endParaRPr b="1" sz="2100">
              <a:solidFill>
                <a:schemeClr val="lt1"/>
              </a:solidFill>
              <a:latin typeface="Times New Roman"/>
              <a:ea typeface="Times New Roman"/>
              <a:cs typeface="Times New Roman"/>
              <a:sym typeface="Times New Roman"/>
            </a:endParaRPr>
          </a:p>
          <a:p>
            <a:pPr indent="-361950" lvl="1" marL="914400" rtl="0" algn="just">
              <a:lnSpc>
                <a:spcPct val="100000"/>
              </a:lnSpc>
              <a:spcBef>
                <a:spcPts val="0"/>
              </a:spcBef>
              <a:spcAft>
                <a:spcPts val="0"/>
              </a:spcAft>
              <a:buClr>
                <a:srgbClr val="D8D8D8"/>
              </a:buClr>
              <a:buSzPts val="2100"/>
              <a:buFont typeface="Times New Roman"/>
              <a:buChar char="○"/>
            </a:pPr>
            <a:r>
              <a:rPr lang="en-GB" sz="2100">
                <a:solidFill>
                  <a:srgbClr val="D8D8D8"/>
                </a:solidFill>
                <a:latin typeface="Times New Roman"/>
                <a:ea typeface="Times New Roman"/>
                <a:cs typeface="Times New Roman"/>
                <a:sym typeface="Times New Roman"/>
              </a:rPr>
              <a:t>I used microsoft 365 web(EXCEL) online website to perform the excel operations.As the excel app is paid platform,I have used the online free site.It had all the operations of new version of excel(2021).</a:t>
            </a:r>
            <a:endParaRPr b="1" sz="2100">
              <a:solidFill>
                <a:schemeClr val="lt1"/>
              </a:solidFill>
              <a:latin typeface="Times New Roman"/>
              <a:ea typeface="Times New Roman"/>
              <a:cs typeface="Times New Roman"/>
              <a:sym typeface="Times New Roman"/>
            </a:endParaRPr>
          </a:p>
          <a:p>
            <a:pPr indent="0" lvl="0" marL="914400" rtl="0" algn="just">
              <a:lnSpc>
                <a:spcPct val="100000"/>
              </a:lnSpc>
              <a:spcBef>
                <a:spcPts val="0"/>
              </a:spcBef>
              <a:spcAft>
                <a:spcPts val="0"/>
              </a:spcAft>
              <a:buSzPts val="1100"/>
              <a:buNone/>
            </a:pPr>
            <a:r>
              <a:t/>
            </a:r>
            <a:endParaRPr sz="2100">
              <a:solidFill>
                <a:schemeClr val="lt1"/>
              </a:solidFill>
              <a:latin typeface="Times New Roman"/>
              <a:ea typeface="Times New Roman"/>
              <a:cs typeface="Times New Roman"/>
              <a:sym typeface="Times New Roman"/>
            </a:endParaRPr>
          </a:p>
          <a:p>
            <a:pPr indent="-361950" lvl="0" marL="457200" rtl="0" algn="just">
              <a:lnSpc>
                <a:spcPct val="100000"/>
              </a:lnSpc>
              <a:spcBef>
                <a:spcPts val="0"/>
              </a:spcBef>
              <a:spcAft>
                <a:spcPts val="0"/>
              </a:spcAft>
              <a:buClr>
                <a:schemeClr val="lt1"/>
              </a:buClr>
              <a:buSzPts val="2100"/>
              <a:buFont typeface="Times New Roman"/>
              <a:buChar char="●"/>
            </a:pPr>
            <a:r>
              <a:rPr b="1" lang="en-GB" sz="2100">
                <a:solidFill>
                  <a:schemeClr val="lt1"/>
                </a:solidFill>
                <a:latin typeface="Times New Roman"/>
                <a:ea typeface="Times New Roman"/>
                <a:cs typeface="Times New Roman"/>
                <a:sym typeface="Times New Roman"/>
              </a:rPr>
              <a:t>OPERATING SYSTEM: MacOS</a:t>
            </a:r>
            <a:endParaRPr b="1" sz="2100">
              <a:solidFill>
                <a:schemeClr val="lt1"/>
              </a:solidFill>
              <a:latin typeface="Times New Roman"/>
              <a:ea typeface="Times New Roman"/>
              <a:cs typeface="Times New Roman"/>
              <a:sym typeface="Times New Roman"/>
            </a:endParaRPr>
          </a:p>
          <a:p>
            <a:pPr indent="-361950" lvl="1" marL="914400" rtl="0" algn="just">
              <a:lnSpc>
                <a:spcPct val="100000"/>
              </a:lnSpc>
              <a:spcBef>
                <a:spcPts val="0"/>
              </a:spcBef>
              <a:spcAft>
                <a:spcPts val="0"/>
              </a:spcAft>
              <a:buClr>
                <a:srgbClr val="D8D8D8"/>
              </a:buClr>
              <a:buSzPts val="2100"/>
              <a:buFont typeface="Times New Roman"/>
              <a:buChar char="○"/>
            </a:pPr>
            <a:r>
              <a:rPr lang="en-GB" sz="2100">
                <a:solidFill>
                  <a:srgbClr val="D8D8D8"/>
                </a:solidFill>
                <a:latin typeface="Times New Roman"/>
                <a:ea typeface="Times New Roman"/>
                <a:cs typeface="Times New Roman"/>
                <a:sym typeface="Times New Roman"/>
              </a:rPr>
              <a:t>My device is MacOs.I have used it as it is stable and efficient. </a:t>
            </a:r>
            <a:endParaRPr sz="2000">
              <a:solidFill>
                <a:srgbClr val="D8D8D8"/>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0" name="Shape 160"/>
        <p:cNvGrpSpPr/>
        <p:nvPr/>
      </p:nvGrpSpPr>
      <p:grpSpPr>
        <a:xfrm>
          <a:off x="0" y="0"/>
          <a:ext cx="0" cy="0"/>
          <a:chOff x="0" y="0"/>
          <a:chExt cx="0" cy="0"/>
        </a:xfrm>
      </p:grpSpPr>
      <p:sp>
        <p:nvSpPr>
          <p:cNvPr id="161" name="Google Shape;161;p4"/>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RAW DATA:</a:t>
            </a:r>
            <a:endParaRPr b="1" sz="3000">
              <a:solidFill>
                <a:schemeClr val="lt1"/>
              </a:solidFill>
              <a:latin typeface="Algerian"/>
              <a:ea typeface="Algerian"/>
              <a:cs typeface="Algerian"/>
              <a:sym typeface="Algerian"/>
            </a:endParaRPr>
          </a:p>
        </p:txBody>
      </p:sp>
      <p:sp>
        <p:nvSpPr>
          <p:cNvPr id="162" name="Google Shape;162;p4"/>
          <p:cNvSpPr txBox="1"/>
          <p:nvPr>
            <p:ph idx="1" type="body"/>
          </p:nvPr>
        </p:nvSpPr>
        <p:spPr>
          <a:xfrm>
            <a:off x="457750" y="1073675"/>
            <a:ext cx="6548100" cy="632100"/>
          </a:xfrm>
          <a:prstGeom prst="rect">
            <a:avLst/>
          </a:prstGeom>
          <a:noFill/>
          <a:ln>
            <a:noFill/>
          </a:ln>
        </p:spPr>
        <p:txBody>
          <a:bodyPr anchorCtr="0" anchor="t" bIns="34275" lIns="68575" spcFirstLastPara="1" rIns="68575" wrap="square" tIns="34275">
            <a:normAutofit/>
          </a:bodyPr>
          <a:lstStyle/>
          <a:p>
            <a:pPr indent="0" lvl="0" marL="457200" rtl="0" algn="just">
              <a:lnSpc>
                <a:spcPct val="100000"/>
              </a:lnSpc>
              <a:spcBef>
                <a:spcPts val="0"/>
              </a:spcBef>
              <a:spcAft>
                <a:spcPts val="0"/>
              </a:spcAft>
              <a:buSzPts val="1100"/>
              <a:buNone/>
            </a:pPr>
            <a:r>
              <a:rPr lang="en-GB" sz="2000">
                <a:solidFill>
                  <a:srgbClr val="D8D8D8"/>
                </a:solidFill>
                <a:latin typeface="Times New Roman"/>
                <a:ea typeface="Times New Roman"/>
                <a:cs typeface="Times New Roman"/>
                <a:sym typeface="Times New Roman"/>
              </a:rPr>
              <a:t>The given dataset has 16 columns and 11,915 records</a:t>
            </a:r>
            <a:endParaRPr sz="2000">
              <a:solidFill>
                <a:srgbClr val="D8D8D8"/>
              </a:solidFill>
              <a:latin typeface="Times New Roman"/>
              <a:ea typeface="Times New Roman"/>
              <a:cs typeface="Times New Roman"/>
              <a:sym typeface="Times New Roman"/>
            </a:endParaRPr>
          </a:p>
        </p:txBody>
      </p:sp>
      <p:pic>
        <p:nvPicPr>
          <p:cNvPr id="163" name="Google Shape;163;p4"/>
          <p:cNvPicPr preferRelativeResize="0"/>
          <p:nvPr/>
        </p:nvPicPr>
        <p:blipFill rotWithShape="1">
          <a:blip r:embed="rId3">
            <a:alphaModFix/>
          </a:blip>
          <a:srcRect b="0" l="0" r="0" t="0"/>
          <a:stretch/>
        </p:blipFill>
        <p:spPr>
          <a:xfrm>
            <a:off x="899775" y="1644225"/>
            <a:ext cx="6163528" cy="3132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 name="Shape 167"/>
        <p:cNvGrpSpPr/>
        <p:nvPr/>
      </p:nvGrpSpPr>
      <p:grpSpPr>
        <a:xfrm>
          <a:off x="0" y="0"/>
          <a:ext cx="0" cy="0"/>
          <a:chOff x="0" y="0"/>
          <a:chExt cx="0" cy="0"/>
        </a:xfrm>
      </p:grpSpPr>
      <p:sp>
        <p:nvSpPr>
          <p:cNvPr id="168" name="Google Shape;168;p5"/>
          <p:cNvSpPr txBox="1"/>
          <p:nvPr>
            <p:ph type="title"/>
          </p:nvPr>
        </p:nvSpPr>
        <p:spPr>
          <a:xfrm>
            <a:off x="323350" y="167075"/>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DATA Cleaning:</a:t>
            </a:r>
            <a:endParaRPr b="1" sz="3000">
              <a:solidFill>
                <a:schemeClr val="lt1"/>
              </a:solidFill>
              <a:latin typeface="Algerian"/>
              <a:ea typeface="Algerian"/>
              <a:cs typeface="Algerian"/>
              <a:sym typeface="Algerian"/>
            </a:endParaRPr>
          </a:p>
        </p:txBody>
      </p:sp>
      <p:sp>
        <p:nvSpPr>
          <p:cNvPr id="169" name="Google Shape;169;p5"/>
          <p:cNvSpPr txBox="1"/>
          <p:nvPr>
            <p:ph idx="1" type="body"/>
          </p:nvPr>
        </p:nvSpPr>
        <p:spPr>
          <a:xfrm>
            <a:off x="475325" y="739575"/>
            <a:ext cx="6548100" cy="1440900"/>
          </a:xfrm>
          <a:prstGeom prst="rect">
            <a:avLst/>
          </a:prstGeom>
          <a:noFill/>
          <a:ln>
            <a:noFill/>
          </a:ln>
        </p:spPr>
        <p:txBody>
          <a:bodyPr anchorCtr="0" anchor="t" bIns="34275" lIns="68575" spcFirstLastPara="1" rIns="68575" wrap="square" tIns="34275">
            <a:normAutofit/>
          </a:bodyPr>
          <a:lstStyle/>
          <a:p>
            <a:pPr indent="-342900" lvl="0" marL="457200" rtl="0" algn="just">
              <a:lnSpc>
                <a:spcPct val="90000"/>
              </a:lnSpc>
              <a:spcBef>
                <a:spcPts val="0"/>
              </a:spcBef>
              <a:spcAft>
                <a:spcPts val="0"/>
              </a:spcAft>
              <a:buClr>
                <a:srgbClr val="D8D8D8"/>
              </a:buClr>
              <a:buSzPts val="1800"/>
              <a:buFont typeface="Times New Roman"/>
              <a:buChar char="►"/>
            </a:pPr>
            <a:r>
              <a:rPr lang="en-GB" sz="1800">
                <a:solidFill>
                  <a:srgbClr val="D8D8D8"/>
                </a:solidFill>
                <a:latin typeface="Times New Roman"/>
                <a:ea typeface="Times New Roman"/>
                <a:cs typeface="Times New Roman"/>
                <a:sym typeface="Times New Roman"/>
              </a:rPr>
              <a:t>I created a table with given data.</a:t>
            </a:r>
            <a:endParaRPr sz="1800">
              <a:solidFill>
                <a:srgbClr val="D8D8D8"/>
              </a:solidFill>
              <a:latin typeface="Times New Roman"/>
              <a:ea typeface="Times New Roman"/>
              <a:cs typeface="Times New Roman"/>
              <a:sym typeface="Times New Roman"/>
            </a:endParaRPr>
          </a:p>
          <a:p>
            <a:pPr indent="-342900" lvl="0" marL="457200" rtl="0" algn="just">
              <a:lnSpc>
                <a:spcPct val="90000"/>
              </a:lnSpc>
              <a:spcBef>
                <a:spcPts val="0"/>
              </a:spcBef>
              <a:spcAft>
                <a:spcPts val="0"/>
              </a:spcAft>
              <a:buClr>
                <a:srgbClr val="D8D8D8"/>
              </a:buClr>
              <a:buSzPts val="1800"/>
              <a:buFont typeface="Times New Roman"/>
              <a:buChar char="►"/>
            </a:pPr>
            <a:r>
              <a:rPr lang="en-GB" sz="1800">
                <a:solidFill>
                  <a:srgbClr val="D8D8D8"/>
                </a:solidFill>
                <a:latin typeface="Times New Roman"/>
                <a:ea typeface="Times New Roman"/>
                <a:cs typeface="Times New Roman"/>
                <a:sym typeface="Times New Roman"/>
              </a:rPr>
              <a:t>By using filters I checked blanks in the dataset.Then,I deleted all the records which have blanks in them to increase the consistency of data.</a:t>
            </a:r>
            <a:endParaRPr sz="1800">
              <a:solidFill>
                <a:srgbClr val="D8D8D8"/>
              </a:solidFill>
              <a:latin typeface="Times New Roman"/>
              <a:ea typeface="Times New Roman"/>
              <a:cs typeface="Times New Roman"/>
              <a:sym typeface="Times New Roman"/>
            </a:endParaRPr>
          </a:p>
          <a:p>
            <a:pPr indent="-342900" lvl="0" marL="457200" rtl="0" algn="just">
              <a:lnSpc>
                <a:spcPct val="90000"/>
              </a:lnSpc>
              <a:spcBef>
                <a:spcPts val="0"/>
              </a:spcBef>
              <a:spcAft>
                <a:spcPts val="0"/>
              </a:spcAft>
              <a:buClr>
                <a:srgbClr val="D8D8D8"/>
              </a:buClr>
              <a:buSzPts val="1800"/>
              <a:buFont typeface="Times New Roman"/>
              <a:buChar char="►"/>
            </a:pPr>
            <a:r>
              <a:rPr lang="en-GB" sz="1800">
                <a:solidFill>
                  <a:srgbClr val="D8D8D8"/>
                </a:solidFill>
                <a:latin typeface="Times New Roman"/>
                <a:ea typeface="Times New Roman"/>
                <a:cs typeface="Times New Roman"/>
                <a:sym typeface="Times New Roman"/>
              </a:rPr>
              <a:t>The final dataset has 11,813 records.</a:t>
            </a:r>
            <a:endParaRPr sz="1800">
              <a:solidFill>
                <a:srgbClr val="D8D8D8"/>
              </a:solidFill>
              <a:latin typeface="Times New Roman"/>
              <a:ea typeface="Times New Roman"/>
              <a:cs typeface="Times New Roman"/>
              <a:sym typeface="Times New Roman"/>
            </a:endParaRPr>
          </a:p>
        </p:txBody>
      </p:sp>
      <p:pic>
        <p:nvPicPr>
          <p:cNvPr id="170" name="Google Shape;170;p5"/>
          <p:cNvPicPr preferRelativeResize="0"/>
          <p:nvPr/>
        </p:nvPicPr>
        <p:blipFill rotWithShape="1">
          <a:blip r:embed="rId3">
            <a:alphaModFix/>
          </a:blip>
          <a:srcRect b="2419" l="0" r="0" t="0"/>
          <a:stretch/>
        </p:blipFill>
        <p:spPr>
          <a:xfrm>
            <a:off x="1005250" y="2092550"/>
            <a:ext cx="6160476" cy="2883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4" name="Shape 174"/>
        <p:cNvGrpSpPr/>
        <p:nvPr/>
      </p:nvGrpSpPr>
      <p:grpSpPr>
        <a:xfrm>
          <a:off x="0" y="0"/>
          <a:ext cx="0" cy="0"/>
          <a:chOff x="0" y="0"/>
          <a:chExt cx="0" cy="0"/>
        </a:xfrm>
      </p:grpSpPr>
      <p:sp>
        <p:nvSpPr>
          <p:cNvPr id="175" name="Google Shape;175;p6"/>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76" name="Google Shape;176;p6"/>
          <p:cNvSpPr txBox="1"/>
          <p:nvPr/>
        </p:nvSpPr>
        <p:spPr>
          <a:xfrm>
            <a:off x="97750" y="733950"/>
            <a:ext cx="8360400" cy="183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900" u="sng" cap="none" strike="noStrike">
                <a:solidFill>
                  <a:schemeClr val="lt1"/>
                </a:solidFill>
                <a:latin typeface="Times New Roman"/>
                <a:ea typeface="Times New Roman"/>
                <a:cs typeface="Times New Roman"/>
                <a:sym typeface="Times New Roman"/>
              </a:rPr>
              <a:t>1.Insight Required:</a:t>
            </a:r>
            <a:r>
              <a:rPr b="1" i="0" lang="en-GB" sz="1500" u="none" cap="none" strike="noStrike">
                <a:solidFill>
                  <a:schemeClr val="lt1"/>
                </a:solidFill>
                <a:latin typeface="Times New Roman"/>
                <a:ea typeface="Times New Roman"/>
                <a:cs typeface="Times New Roman"/>
                <a:sym typeface="Times New Roman"/>
              </a:rPr>
              <a:t> </a:t>
            </a:r>
            <a:r>
              <a:rPr b="0" i="0" lang="en-GB" sz="1900" u="none" cap="none" strike="noStrike">
                <a:solidFill>
                  <a:schemeClr val="lt1"/>
                </a:solidFill>
                <a:latin typeface="Times New Roman"/>
                <a:ea typeface="Times New Roman"/>
                <a:cs typeface="Times New Roman"/>
                <a:sym typeface="Times New Roman"/>
              </a:rPr>
              <a:t>How does the popularity of a car model vary across different market categories?</a:t>
            </a:r>
            <a:endParaRPr b="0" i="0" sz="19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Arial"/>
              <a:buChar char="●"/>
            </a:pPr>
            <a:r>
              <a:rPr b="1" i="0" lang="en-GB" sz="1500" u="none" cap="none" strike="noStrike">
                <a:solidFill>
                  <a:schemeClr val="lt1"/>
                </a:solidFill>
                <a:latin typeface="Times New Roman"/>
                <a:ea typeface="Times New Roman"/>
                <a:cs typeface="Times New Roman"/>
                <a:sym typeface="Times New Roman"/>
              </a:rPr>
              <a:t>Task 1.A:</a:t>
            </a:r>
            <a:r>
              <a:rPr b="0" i="0" lang="en-GB" sz="1500" u="none" cap="none" strike="noStrike">
                <a:solidFill>
                  <a:schemeClr val="lt1"/>
                </a:solidFill>
                <a:latin typeface="Times New Roman"/>
                <a:ea typeface="Times New Roman"/>
                <a:cs typeface="Times New Roman"/>
                <a:sym typeface="Times New Roman"/>
              </a:rPr>
              <a:t> Create a pivot table that shows the number of car models in each market category and their corresponding popularity scores.</a:t>
            </a:r>
            <a:endParaRPr b="0" i="0" sz="15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Arial"/>
              <a:buChar char="●"/>
            </a:pPr>
            <a:r>
              <a:rPr b="1" i="0" lang="en-GB" sz="1500" u="none" cap="none" strike="noStrike">
                <a:solidFill>
                  <a:schemeClr val="lt1"/>
                </a:solidFill>
                <a:latin typeface="Times New Roman"/>
                <a:ea typeface="Times New Roman"/>
                <a:cs typeface="Times New Roman"/>
                <a:sym typeface="Times New Roman"/>
              </a:rPr>
              <a:t>Task 1.B: </a:t>
            </a:r>
            <a:r>
              <a:rPr b="0" i="0" lang="en-GB" sz="1500" u="none" cap="none" strike="noStrike">
                <a:solidFill>
                  <a:schemeClr val="lt1"/>
                </a:solidFill>
                <a:latin typeface="Times New Roman"/>
                <a:ea typeface="Times New Roman"/>
                <a:cs typeface="Times New Roman"/>
                <a:sym typeface="Times New Roman"/>
              </a:rPr>
              <a:t>Create a combo chart that visualizes the relationship between market category and popularity.</a:t>
            </a:r>
            <a:endParaRPr b="1" i="0" sz="19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177" name="Google Shape;177;p6"/>
          <p:cNvPicPr preferRelativeResize="0"/>
          <p:nvPr/>
        </p:nvPicPr>
        <p:blipFill rotWithShape="1">
          <a:blip r:embed="rId3">
            <a:alphaModFix/>
          </a:blip>
          <a:srcRect b="0" l="0" r="0" t="0"/>
          <a:stretch/>
        </p:blipFill>
        <p:spPr>
          <a:xfrm>
            <a:off x="1560550" y="2348028"/>
            <a:ext cx="6022902" cy="26908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1" name="Shape 181"/>
        <p:cNvGrpSpPr/>
        <p:nvPr/>
      </p:nvGrpSpPr>
      <p:grpSpPr>
        <a:xfrm>
          <a:off x="0" y="0"/>
          <a:ext cx="0" cy="0"/>
          <a:chOff x="0" y="0"/>
          <a:chExt cx="0" cy="0"/>
        </a:xfrm>
      </p:grpSpPr>
      <p:sp>
        <p:nvSpPr>
          <p:cNvPr id="182" name="Google Shape;182;p7"/>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83" name="Google Shape;183;p7"/>
          <p:cNvSpPr txBox="1"/>
          <p:nvPr/>
        </p:nvSpPr>
        <p:spPr>
          <a:xfrm>
            <a:off x="97750" y="733950"/>
            <a:ext cx="8360400" cy="147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GB" sz="1900" u="sng" cap="none" strike="noStrike">
                <a:solidFill>
                  <a:schemeClr val="lt1"/>
                </a:solidFill>
                <a:latin typeface="Times New Roman"/>
                <a:ea typeface="Times New Roman"/>
                <a:cs typeface="Times New Roman"/>
                <a:sym typeface="Times New Roman"/>
              </a:rPr>
              <a:t>2.Insight Required: </a:t>
            </a:r>
            <a:r>
              <a:rPr b="0" i="0" lang="en-GB" sz="1900" u="none" cap="none" strike="noStrike">
                <a:solidFill>
                  <a:schemeClr val="lt1"/>
                </a:solidFill>
                <a:latin typeface="Times New Roman"/>
                <a:ea typeface="Times New Roman"/>
                <a:cs typeface="Times New Roman"/>
                <a:sym typeface="Times New Roman"/>
              </a:rPr>
              <a:t>What is the relationship between a car's engine power and its price?</a:t>
            </a:r>
            <a:endParaRPr b="0" i="0" sz="1900" u="none" cap="none" strike="noStrike">
              <a:solidFill>
                <a:schemeClr val="lt1"/>
              </a:solidFill>
              <a:latin typeface="Times New Roman"/>
              <a:ea typeface="Times New Roman"/>
              <a:cs typeface="Times New Roman"/>
              <a:sym typeface="Times New Roman"/>
            </a:endParaRPr>
          </a:p>
          <a:p>
            <a:pPr indent="-298450" lvl="0" marL="457200" marR="0" rtl="0" algn="l">
              <a:lnSpc>
                <a:spcPct val="115000"/>
              </a:lnSpc>
              <a:spcBef>
                <a:spcPts val="0"/>
              </a:spcBef>
              <a:spcAft>
                <a:spcPts val="0"/>
              </a:spcAft>
              <a:buClr>
                <a:schemeClr val="lt1"/>
              </a:buClr>
              <a:buSzPts val="1100"/>
              <a:buFont typeface="Arial"/>
              <a:buChar char="●"/>
            </a:pPr>
            <a:r>
              <a:rPr b="1" i="0" lang="en-GB" sz="1500" u="sng" cap="none" strike="noStrike">
                <a:solidFill>
                  <a:schemeClr val="lt1"/>
                </a:solidFill>
                <a:latin typeface="Times New Roman"/>
                <a:ea typeface="Times New Roman"/>
                <a:cs typeface="Times New Roman"/>
                <a:sym typeface="Times New Roman"/>
              </a:rPr>
              <a:t>Task 2: </a:t>
            </a:r>
            <a:r>
              <a:rPr b="0" i="0" lang="en-GB" sz="1500" u="none" cap="none" strike="noStrike">
                <a:solidFill>
                  <a:schemeClr val="lt1"/>
                </a:solidFill>
                <a:latin typeface="Times New Roman"/>
                <a:ea typeface="Times New Roman"/>
                <a:cs typeface="Times New Roman"/>
                <a:sym typeface="Times New Roman"/>
              </a:rPr>
              <a:t> Create a scatter chart that plots engine power on the x-axis and price on the y-axis. Add a trendline to the chart to visualize the relationship between these variables.</a:t>
            </a:r>
            <a:endParaRPr b="1" i="0" sz="1500" u="sng"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184" name="Google Shape;184;p7"/>
          <p:cNvPicPr preferRelativeResize="0"/>
          <p:nvPr/>
        </p:nvPicPr>
        <p:blipFill rotWithShape="1">
          <a:blip r:embed="rId3">
            <a:alphaModFix/>
          </a:blip>
          <a:srcRect b="0" l="0" r="0" t="0"/>
          <a:stretch/>
        </p:blipFill>
        <p:spPr>
          <a:xfrm>
            <a:off x="890925" y="2025250"/>
            <a:ext cx="5404377" cy="3039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8" name="Shape 188"/>
        <p:cNvGrpSpPr/>
        <p:nvPr/>
      </p:nvGrpSpPr>
      <p:grpSpPr>
        <a:xfrm>
          <a:off x="0" y="0"/>
          <a:ext cx="0" cy="0"/>
          <a:chOff x="0" y="0"/>
          <a:chExt cx="0" cy="0"/>
        </a:xfrm>
      </p:grpSpPr>
      <p:sp>
        <p:nvSpPr>
          <p:cNvPr id="189" name="Google Shape;189;p8"/>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90" name="Google Shape;190;p8"/>
          <p:cNvSpPr txBox="1"/>
          <p:nvPr/>
        </p:nvSpPr>
        <p:spPr>
          <a:xfrm>
            <a:off x="97750" y="733950"/>
            <a:ext cx="8360400" cy="183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GB" sz="1900" u="sng" cap="none" strike="noStrike">
                <a:solidFill>
                  <a:schemeClr val="lt1"/>
                </a:solidFill>
                <a:latin typeface="Times New Roman"/>
                <a:ea typeface="Times New Roman"/>
                <a:cs typeface="Times New Roman"/>
                <a:sym typeface="Times New Roman"/>
              </a:rPr>
              <a:t>3.Insight Required: </a:t>
            </a:r>
            <a:r>
              <a:rPr b="0" i="0" lang="en-GB" sz="1900" u="none" cap="none" strike="noStrike">
                <a:solidFill>
                  <a:schemeClr val="lt1"/>
                </a:solidFill>
                <a:latin typeface="Times New Roman"/>
                <a:ea typeface="Times New Roman"/>
                <a:cs typeface="Times New Roman"/>
                <a:sym typeface="Times New Roman"/>
              </a:rPr>
              <a:t>Which car features are most important in determining a car's price?</a:t>
            </a:r>
            <a:r>
              <a:rPr b="0" i="0" lang="en-GB" sz="1600" u="none" cap="none" strike="noStrike">
                <a:solidFill>
                  <a:schemeClr val="lt1"/>
                </a:solidFill>
                <a:latin typeface="Times New Roman"/>
                <a:ea typeface="Times New Roman"/>
                <a:cs typeface="Times New Roman"/>
                <a:sym typeface="Times New Roman"/>
              </a:rPr>
              <a:t> </a:t>
            </a:r>
            <a:endParaRPr b="0" i="0" sz="16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Arial"/>
              <a:buChar char="●"/>
            </a:pPr>
            <a:r>
              <a:rPr b="1" i="0" lang="en-GB" sz="1500" u="sng" cap="none" strike="noStrike">
                <a:solidFill>
                  <a:schemeClr val="lt1"/>
                </a:solidFill>
                <a:latin typeface="Times New Roman"/>
                <a:ea typeface="Times New Roman"/>
                <a:cs typeface="Times New Roman"/>
                <a:sym typeface="Times New Roman"/>
              </a:rPr>
              <a:t>Task 3:</a:t>
            </a:r>
            <a:r>
              <a:rPr b="0" i="0" lang="en-GB" sz="1500" u="none" cap="none" strike="noStrike">
                <a:solidFill>
                  <a:schemeClr val="lt1"/>
                </a:solidFill>
                <a:latin typeface="Times New Roman"/>
                <a:ea typeface="Times New Roman"/>
                <a:cs typeface="Times New Roman"/>
                <a:sym typeface="Times New Roman"/>
              </a:rPr>
              <a:t> Use regression analysis to identify the variables that have the strongest relationship with a car's price. Then create a bar chart that shows the coefficient values for each variable to visualize their relative importance.</a:t>
            </a:r>
            <a:endParaRPr b="1" i="0" sz="1500" u="sng"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191" name="Google Shape;191;p8"/>
          <p:cNvPicPr preferRelativeResize="0"/>
          <p:nvPr/>
        </p:nvPicPr>
        <p:blipFill rotWithShape="1">
          <a:blip r:embed="rId3">
            <a:alphaModFix/>
          </a:blip>
          <a:srcRect b="0" l="0" r="0" t="0"/>
          <a:stretch/>
        </p:blipFill>
        <p:spPr>
          <a:xfrm>
            <a:off x="1400925" y="2329950"/>
            <a:ext cx="5140551" cy="255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5" name="Shape 195"/>
        <p:cNvGrpSpPr/>
        <p:nvPr/>
      </p:nvGrpSpPr>
      <p:grpSpPr>
        <a:xfrm>
          <a:off x="0" y="0"/>
          <a:ext cx="0" cy="0"/>
          <a:chOff x="0" y="0"/>
          <a:chExt cx="0" cy="0"/>
        </a:xfrm>
      </p:grpSpPr>
      <p:sp>
        <p:nvSpPr>
          <p:cNvPr id="196" name="Google Shape;196;p9"/>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97" name="Google Shape;197;p9"/>
          <p:cNvSpPr txBox="1"/>
          <p:nvPr/>
        </p:nvSpPr>
        <p:spPr>
          <a:xfrm>
            <a:off x="97750" y="733950"/>
            <a:ext cx="8360400" cy="183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900"/>
              <a:buFont typeface="Arial"/>
              <a:buNone/>
            </a:pPr>
            <a:r>
              <a:rPr b="1" i="0" lang="en-GB" sz="1900" u="sng" cap="none" strike="noStrike">
                <a:solidFill>
                  <a:schemeClr val="lt1"/>
                </a:solidFill>
                <a:latin typeface="Times New Roman"/>
                <a:ea typeface="Times New Roman"/>
                <a:cs typeface="Times New Roman"/>
                <a:sym typeface="Times New Roman"/>
              </a:rPr>
              <a:t>4.Insight Required: </a:t>
            </a:r>
            <a:r>
              <a:rPr b="0" i="0" lang="en-GB" sz="1900" u="none" cap="none" strike="noStrike">
                <a:solidFill>
                  <a:schemeClr val="lt1"/>
                </a:solidFill>
                <a:latin typeface="Times New Roman"/>
                <a:ea typeface="Times New Roman"/>
                <a:cs typeface="Times New Roman"/>
                <a:sym typeface="Times New Roman"/>
              </a:rPr>
              <a:t>How does the average price of a car vary across different manufacturers?</a:t>
            </a:r>
            <a:endParaRPr b="0" i="0" sz="19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i="0" lang="en-GB" sz="1500" u="sng" cap="none" strike="noStrike">
                <a:solidFill>
                  <a:schemeClr val="lt1"/>
                </a:solidFill>
                <a:latin typeface="Times New Roman"/>
                <a:ea typeface="Times New Roman"/>
                <a:cs typeface="Times New Roman"/>
                <a:sym typeface="Times New Roman"/>
              </a:rPr>
              <a:t>Task 4.A: </a:t>
            </a:r>
            <a:r>
              <a:rPr b="0" i="0" lang="en-GB" sz="1500" u="none" cap="none" strike="noStrike">
                <a:solidFill>
                  <a:schemeClr val="lt1"/>
                </a:solidFill>
                <a:latin typeface="Times New Roman"/>
                <a:ea typeface="Times New Roman"/>
                <a:cs typeface="Times New Roman"/>
                <a:sym typeface="Times New Roman"/>
              </a:rPr>
              <a:t>Create a pivot table that shows the average price of cars for each manufacturer. </a:t>
            </a:r>
            <a:endParaRPr b="0" i="0" sz="1500" u="none" cap="none" strike="noStrike">
              <a:solidFill>
                <a:schemeClr val="lt1"/>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lt1"/>
              </a:buClr>
              <a:buSzPts val="1500"/>
              <a:buFont typeface="Times New Roman"/>
              <a:buChar char="•"/>
            </a:pPr>
            <a:r>
              <a:rPr b="1" i="0" lang="en-GB" sz="1500" u="sng" cap="none" strike="noStrike">
                <a:solidFill>
                  <a:schemeClr val="lt1"/>
                </a:solidFill>
                <a:latin typeface="Times New Roman"/>
                <a:ea typeface="Times New Roman"/>
                <a:cs typeface="Times New Roman"/>
                <a:sym typeface="Times New Roman"/>
              </a:rPr>
              <a:t>Task 4.B:</a:t>
            </a:r>
            <a:r>
              <a:rPr b="0" i="0" lang="en-GB" sz="1500" u="none" cap="none" strike="noStrike">
                <a:solidFill>
                  <a:schemeClr val="lt1"/>
                </a:solidFill>
                <a:latin typeface="Times New Roman"/>
                <a:ea typeface="Times New Roman"/>
                <a:cs typeface="Times New Roman"/>
                <a:sym typeface="Times New Roman"/>
              </a:rPr>
              <a:t> Create a bar chart or a horizontal stacked bar chart that visualizes the relationship between manufacturer and average price.</a:t>
            </a:r>
            <a:endParaRPr b="1" i="0" sz="1500" u="sng"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198" name="Google Shape;198;p9"/>
          <p:cNvPicPr preferRelativeResize="0"/>
          <p:nvPr/>
        </p:nvPicPr>
        <p:blipFill rotWithShape="1">
          <a:blip r:embed="rId3">
            <a:alphaModFix/>
          </a:blip>
          <a:srcRect b="0" l="0" r="0" t="0"/>
          <a:stretch/>
        </p:blipFill>
        <p:spPr>
          <a:xfrm>
            <a:off x="1225050" y="2283350"/>
            <a:ext cx="5474701" cy="2772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